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0" r:id="rId3"/>
  </p:sldMasterIdLst>
  <p:notesMasterIdLst>
    <p:notesMasterId r:id="rId15"/>
  </p:notesMasterIdLst>
  <p:sldIdLst>
    <p:sldId id="256" r:id="rId4"/>
    <p:sldId id="257" r:id="rId5"/>
    <p:sldId id="258" r:id="rId6"/>
    <p:sldId id="259" r:id="rId7"/>
    <p:sldId id="272" r:id="rId8"/>
    <p:sldId id="266" r:id="rId9"/>
    <p:sldId id="273" r:id="rId10"/>
    <p:sldId id="267" r:id="rId11"/>
    <p:sldId id="260" r:id="rId12"/>
    <p:sldId id="274" r:id="rId13"/>
    <p:sldId id="261" r:id="rId14"/>
  </p:sldIdLst>
  <p:sldSz cx="9144000" cy="6858000" type="screen4x3"/>
  <p:notesSz cx="6858000" cy="9144000"/>
  <p:embeddedFontLst>
    <p:embeddedFont>
      <p:font typeface="Calibri" panose="020F0502020204030204" pitchFamily="34" charset="0"/>
      <p:regular r:id="rId19"/>
      <p:bold r:id="rId20"/>
      <p:italic r:id="rId21"/>
      <p:boldItalic r:id="rId22"/>
    </p:embeddedFont>
    <p:embeddedFont>
      <p:font typeface="黑体" panose="02010609060101010101" charset="-122"/>
      <p:regular r:id="rId23"/>
    </p:embeddedFont>
    <p:embeddedFont>
      <p:font typeface="微软雅黑" panose="020B0503020204020204" pitchFamily="34" charset="-122"/>
      <p:regular r:id="rId24"/>
    </p:embeddedFont>
  </p:embeddedFontLst>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A740"/>
    <a:srgbClr val="C0CAD4"/>
    <a:srgbClr val="B28B64"/>
    <a:srgbClr val="F07228"/>
    <a:srgbClr val="B0C894"/>
    <a:srgbClr val="A67C92"/>
    <a:srgbClr val="F3A553"/>
    <a:srgbClr val="F697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1"/>
    <p:restoredTop sz="95633"/>
  </p:normalViewPr>
  <p:slideViewPr>
    <p:cSldViewPr showGuides="1">
      <p:cViewPr varScale="1">
        <p:scale>
          <a:sx n="105" d="100"/>
          <a:sy n="105" d="100"/>
        </p:scale>
        <p:origin x="-1158" y="-78"/>
      </p:cViewPr>
      <p:guideLst>
        <p:guide orient="horz" pos="211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4" Type="http://schemas.openxmlformats.org/officeDocument/2006/relationships/font" Target="fonts/font6.fntdata"/><Relationship Id="rId23" Type="http://schemas.openxmlformats.org/officeDocument/2006/relationships/font" Target="fonts/font5.fntdata"/><Relationship Id="rId22" Type="http://schemas.openxmlformats.org/officeDocument/2006/relationships/font" Target="fonts/font4.fntdata"/><Relationship Id="rId21" Type="http://schemas.openxmlformats.org/officeDocument/2006/relationships/font" Target="fonts/font3.fntdata"/><Relationship Id="rId20" Type="http://schemas.openxmlformats.org/officeDocument/2006/relationships/font" Target="fonts/font2.fntdata"/><Relationship Id="rId2" Type="http://schemas.openxmlformats.org/officeDocument/2006/relationships/theme" Target="theme/theme1.xml"/><Relationship Id="rId19" Type="http://schemas.openxmlformats.org/officeDocument/2006/relationships/font" Target="fonts/font1.fntdata"/><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notesMaster" Target="notesMasters/notes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1.png>
</file>

<file path=ppt/media/image12.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white">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单击此处编辑母版文本样式</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第二级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第三级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第四级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第五级</a:t>
            </a: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p>
            <a:pPr lvl="0" algn="r" eaLnBrk="1" hangingPunct="1"/>
            <a:fld id="{9A0DB2DC-4C9A-4742-B13C-FB6460FD3503}" type="slidenum">
              <a:rPr lang="zh-CN" altLang="en-US" sz="1200" dirty="0"/>
            </a:fld>
            <a:endParaRPr lang="zh-CN" altLang="en-US" sz="1200" dirty="0"/>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页脚占位符 7"/>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9" name="灯片编号占位符 8"/>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页脚占位符 3"/>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灯片编号占位符 4"/>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rtlCol="0" anchor="t" anchorCtr="0" compatLnSpc="1">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页脚占位符 7"/>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9" name="灯片编号占位符 8"/>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页脚占位符 3"/>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灯片编号占位符 4"/>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rtlCol="0" anchor="t" anchorCtr="0" compatLnSpc="1">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p>
            <a:pPr lvl="0" eaLnBrk="1" hangingPunct="1"/>
            <a:fld id="{9A0DB2DC-4C9A-4742-B13C-FB6460FD3503}" type="slidenum">
              <a:rPr lang="zh-CN" altLang="en-US" dirty="0"/>
            </a:fld>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white">
      <p:bgRef idx="1001">
        <a:schemeClr val="bg1"/>
      </p:bgRef>
    </p:bg>
    <p:spTree>
      <p:nvGrpSpPr>
        <p:cNvPr id="1" name=""/>
        <p:cNvGrpSpPr/>
        <p:nvPr/>
      </p:nvGrpSpPr>
      <p:grpSpPr/>
      <p:sp>
        <p:nvSpPr>
          <p:cNvPr id="1026" name="标题占位符 1"/>
          <p:cNvSpPr>
            <a:spLocks noGrp="1"/>
          </p:cNvSpPr>
          <p:nvPr>
            <p:ph type="title"/>
          </p:nvPr>
        </p:nvSpPr>
        <p:spPr>
          <a:xfrm>
            <a:off x="457200" y="274638"/>
            <a:ext cx="8229600" cy="1143000"/>
          </a:xfrm>
          <a:prstGeom prst="rect">
            <a:avLst/>
          </a:prstGeom>
          <a:noFill/>
          <a:ln w="9525">
            <a:noFill/>
          </a:ln>
        </p:spPr>
        <p:txBody>
          <a:bodyPr anchor="ctr"/>
          <a:p>
            <a:pPr lvl="0"/>
            <a:r>
              <a:rPr lang="zh-CN" altLang="en-US" dirty="0"/>
              <a:t>单击此处编辑母版标题样式</a:t>
            </a:r>
            <a:endParaRPr lang="zh-CN" altLang="en-US" dirty="0"/>
          </a:p>
        </p:txBody>
      </p:sp>
      <p:sp>
        <p:nvSpPr>
          <p:cNvPr id="1027" name="文本占位符 2"/>
          <p:cNvSpPr>
            <a:spLocks noGrp="1"/>
          </p:cNvSpPr>
          <p:nvPr>
            <p:ph type="body" idx="1"/>
          </p:nvPr>
        </p:nvSpPr>
        <p:spPr>
          <a:xfrm>
            <a:off x="457200" y="1600200"/>
            <a:ext cx="8229600" cy="4525963"/>
          </a:xfrm>
          <a:prstGeom prst="rect">
            <a:avLst/>
          </a:prstGeom>
          <a:noFill/>
          <a:ln w="9525">
            <a:noFill/>
          </a:ln>
        </p:spPr>
        <p:txBody>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rgbClr val="898989"/>
                </a:solidFill>
                <a:latin typeface="Calibri" panose="020F0502020204030204" pitchFamily="34" charset="0"/>
              </a:defRPr>
            </a:lvl1pPr>
          </a:lstStyle>
          <a:p>
            <a:pPr lvl="0" eaLnBrk="1" hangingPunct="1"/>
            <a:fld id="{9A0DB2DC-4C9A-4742-B13C-FB6460FD3503}" type="slidenum">
              <a:rPr lang="zh-CN" altLang="en-US" dirty="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white">
      <p:bgRef idx="1001">
        <a:schemeClr val="bg1"/>
      </p:bgRef>
    </p:bg>
    <p:spTree>
      <p:nvGrpSpPr>
        <p:cNvPr id="1" name=""/>
        <p:cNvGrpSpPr/>
        <p:nvPr/>
      </p:nvGrpSpPr>
      <p:grpSpPr/>
      <p:sp>
        <p:nvSpPr>
          <p:cNvPr id="1026" name="标题占位符 1"/>
          <p:cNvSpPr>
            <a:spLocks noGrp="1"/>
          </p:cNvSpPr>
          <p:nvPr>
            <p:ph type="title"/>
          </p:nvPr>
        </p:nvSpPr>
        <p:spPr>
          <a:xfrm>
            <a:off x="457200" y="274638"/>
            <a:ext cx="8229600" cy="1143000"/>
          </a:xfrm>
          <a:prstGeom prst="rect">
            <a:avLst/>
          </a:prstGeom>
          <a:noFill/>
          <a:ln w="9525">
            <a:noFill/>
          </a:ln>
        </p:spPr>
        <p:txBody>
          <a:bodyPr anchor="ctr"/>
          <a:p>
            <a:pPr lvl="0"/>
            <a:r>
              <a:rPr lang="zh-CN" altLang="en-US" dirty="0"/>
              <a:t>单击此处编辑母版标题样式</a:t>
            </a:r>
            <a:endParaRPr lang="zh-CN" altLang="en-US" dirty="0"/>
          </a:p>
        </p:txBody>
      </p:sp>
      <p:sp>
        <p:nvSpPr>
          <p:cNvPr id="1027" name="文本占位符 2"/>
          <p:cNvSpPr>
            <a:spLocks noGrp="1"/>
          </p:cNvSpPr>
          <p:nvPr>
            <p:ph type="body" idx="1"/>
          </p:nvPr>
        </p:nvSpPr>
        <p:spPr>
          <a:xfrm>
            <a:off x="457200" y="1600200"/>
            <a:ext cx="8229600" cy="4525963"/>
          </a:xfrm>
          <a:prstGeom prst="rect">
            <a:avLst/>
          </a:prstGeom>
          <a:noFill/>
          <a:ln w="9525">
            <a:noFill/>
          </a:ln>
        </p:spPr>
        <p:txBody>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rgbClr val="898989"/>
                </a:solidFill>
                <a:latin typeface="Calibri" panose="020F0502020204030204" pitchFamily="34" charset="0"/>
              </a:defRPr>
            </a:lvl1pPr>
          </a:lstStyle>
          <a:p>
            <a:pPr lvl="0" eaLnBrk="1" hangingPunct="1"/>
            <a:fld id="{9A0DB2DC-4C9A-4742-B13C-FB6460FD3503}" type="slidenum">
              <a:rPr lang="zh-CN" altLang="en-US" dirty="0"/>
            </a:fld>
            <a:endParaRPr lang="zh-CN" alt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fontAlgn="base">
        <a:spcBef>
          <a:spcPct val="0"/>
        </a:spcBef>
        <a:spcAft>
          <a:spcPct val="0"/>
        </a:spcAft>
        <a:defRPr sz="4400">
          <a:solidFill>
            <a:schemeClr val="tx1"/>
          </a:solidFill>
          <a:latin typeface="Calibri" panose="020F050202020403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7.jpeg"/><Relationship Id="rId1" Type="http://schemas.openxmlformats.org/officeDocument/2006/relationships/image" Target="../media/image6.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sp>
        <p:nvSpPr>
          <p:cNvPr id="2" name="TextBox 6"/>
          <p:cNvSpPr txBox="1"/>
          <p:nvPr/>
        </p:nvSpPr>
        <p:spPr>
          <a:xfrm>
            <a:off x="652780" y="803275"/>
            <a:ext cx="6614160" cy="1137285"/>
          </a:xfrm>
          <a:prstGeom prst="rect">
            <a:avLst/>
          </a:prstGeom>
          <a:noFill/>
          <a:ln w="9525">
            <a:noFill/>
          </a:ln>
        </p:spPr>
        <p:txBody>
          <a:bodyPr wrap="square">
            <a:spAutoFit/>
          </a:bodyPr>
          <a:p>
            <a:r>
              <a:rPr lang="zh-CN" sz="3200" dirty="0">
                <a:latin typeface="黑体" panose="02010609060101010101" charset="-122"/>
                <a:ea typeface="黑体" panose="02010609060101010101" charset="-122"/>
              </a:rPr>
              <a:t>基于情境感知的家居智能控制系统</a:t>
            </a:r>
            <a:endParaRPr lang="zh-CN" sz="3200" dirty="0">
              <a:latin typeface="黑体" panose="02010609060101010101" charset="-122"/>
              <a:ea typeface="黑体" panose="02010609060101010101" charset="-122"/>
            </a:endParaRPr>
          </a:p>
          <a:p>
            <a:endParaRPr lang="zh-CN" altLang="en-US" dirty="0">
              <a:latin typeface="Arial" panose="020B0604020202020204" pitchFamily="34" charset="0"/>
            </a:endParaRPr>
          </a:p>
          <a:p>
            <a:pPr algn="r"/>
            <a:r>
              <a:rPr lang="zh-CN" altLang="en-US" dirty="0">
                <a:solidFill>
                  <a:schemeClr val="tx1"/>
                </a:solidFill>
                <a:latin typeface="Arial" panose="020B0604020202020204" pitchFamily="34" charset="0"/>
              </a:rPr>
              <a:t>项目编号：XYB2017152</a:t>
            </a:r>
            <a:endParaRPr lang="zh-CN" altLang="en-US" dirty="0">
              <a:solidFill>
                <a:schemeClr val="tx1"/>
              </a:solidFill>
              <a:latin typeface="Arial" panose="020B0604020202020204" pitchFamily="34" charset="0"/>
            </a:endParaRPr>
          </a:p>
        </p:txBody>
      </p:sp>
      <p:cxnSp>
        <p:nvCxnSpPr>
          <p:cNvPr id="6" name="直接连接符 5"/>
          <p:cNvCxnSpPr/>
          <p:nvPr/>
        </p:nvCxnSpPr>
        <p:spPr>
          <a:xfrm>
            <a:off x="924560" y="1372235"/>
            <a:ext cx="56889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3388360" y="2319655"/>
            <a:ext cx="2367915" cy="922020"/>
          </a:xfrm>
          <a:prstGeom prst="rect">
            <a:avLst/>
          </a:prstGeom>
          <a:noFill/>
        </p:spPr>
        <p:txBody>
          <a:bodyPr wrap="square" rtlCol="0">
            <a:spAutoFit/>
          </a:bodyPr>
          <a:p>
            <a:r>
              <a:rPr lang="en-US" altLang="zh-CN" b="1">
                <a:latin typeface="黑体" panose="02010609060101010101" charset="-122"/>
                <a:ea typeface="黑体" panose="02010609060101010101" charset="-122"/>
              </a:rPr>
              <a:t>B15041312 </a:t>
            </a:r>
            <a:r>
              <a:rPr lang="zh-CN" altLang="en-US" b="1">
                <a:latin typeface="黑体" panose="02010609060101010101" charset="-122"/>
                <a:ea typeface="黑体" panose="02010609060101010101" charset="-122"/>
              </a:rPr>
              <a:t>冯世博</a:t>
            </a:r>
            <a:endParaRPr lang="zh-CN" altLang="en-US" b="1">
              <a:latin typeface="黑体" panose="02010609060101010101" charset="-122"/>
              <a:ea typeface="黑体" panose="02010609060101010101" charset="-122"/>
            </a:endParaRPr>
          </a:p>
          <a:p>
            <a:r>
              <a:rPr lang="en-US" altLang="zh-CN" b="1">
                <a:latin typeface="黑体" panose="02010609060101010101" charset="-122"/>
                <a:ea typeface="黑体" panose="02010609060101010101" charset="-122"/>
              </a:rPr>
              <a:t>B15041319 </a:t>
            </a:r>
            <a:r>
              <a:rPr lang="zh-CN" altLang="en-US" b="1">
                <a:latin typeface="黑体" panose="02010609060101010101" charset="-122"/>
                <a:ea typeface="黑体" panose="02010609060101010101" charset="-122"/>
              </a:rPr>
              <a:t>李祺欣</a:t>
            </a:r>
            <a:endParaRPr lang="zh-CN" altLang="en-US" b="1">
              <a:latin typeface="黑体" panose="02010609060101010101" charset="-122"/>
              <a:ea typeface="黑体" panose="02010609060101010101" charset="-122"/>
            </a:endParaRPr>
          </a:p>
          <a:p>
            <a:r>
              <a:rPr lang="en-US" altLang="zh-CN" b="1">
                <a:latin typeface="黑体" panose="02010609060101010101" charset="-122"/>
                <a:ea typeface="黑体" panose="02010609060101010101" charset="-122"/>
              </a:rPr>
              <a:t>B15041322 </a:t>
            </a:r>
            <a:r>
              <a:rPr lang="zh-CN" altLang="en-US" b="1">
                <a:latin typeface="黑体" panose="02010609060101010101" charset="-122"/>
                <a:ea typeface="黑体" panose="02010609060101010101" charset="-122"/>
              </a:rPr>
              <a:t>庞金健</a:t>
            </a:r>
            <a:endParaRPr lang="zh-CN" altLang="en-US" b="1">
              <a:latin typeface="黑体" panose="02010609060101010101" charset="-122"/>
              <a:ea typeface="黑体" panose="02010609060101010101"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203" name="矩形 6"/>
          <p:cNvSpPr/>
          <p:nvPr/>
        </p:nvSpPr>
        <p:spPr>
          <a:xfrm>
            <a:off x="357188" y="285750"/>
            <a:ext cx="1605280" cy="521970"/>
          </a:xfrm>
          <a:prstGeom prst="rect">
            <a:avLst/>
          </a:prstGeom>
          <a:noFill/>
          <a:ln w="9525">
            <a:noFill/>
          </a:ln>
        </p:spPr>
        <p:txBody>
          <a:bodyPr wrap="none">
            <a:spAutoFit/>
          </a:bodyPr>
          <a:p>
            <a:r>
              <a:rPr lang="zh-CN" altLang="en-US" sz="2800" dirty="0">
                <a:latin typeface="微软雅黑" panose="020B0503020204020204" pitchFamily="34" charset="-122"/>
                <a:ea typeface="微软雅黑" panose="020B0503020204020204" pitchFamily="34" charset="-122"/>
              </a:rPr>
              <a:t>中期成果</a:t>
            </a:r>
            <a:endParaRPr lang="zh-CN" altLang="en-US" sz="28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1553210" y="961390"/>
            <a:ext cx="6038215" cy="4935220"/>
          </a:xfrm>
          <a:prstGeom prst="rect">
            <a:avLst/>
          </a:prstGeom>
          <a:noFill/>
          <a:ln w="9525">
            <a:noFill/>
          </a:ln>
        </p:spPr>
      </p:pic>
      <p:sp>
        <p:nvSpPr>
          <p:cNvPr id="3" name="文本框 2"/>
          <p:cNvSpPr txBox="1"/>
          <p:nvPr/>
        </p:nvSpPr>
        <p:spPr>
          <a:xfrm>
            <a:off x="2576830" y="6181090"/>
            <a:ext cx="3990340" cy="368300"/>
          </a:xfrm>
          <a:prstGeom prst="rect">
            <a:avLst/>
          </a:prstGeom>
          <a:noFill/>
        </p:spPr>
        <p:txBody>
          <a:bodyPr wrap="square" rtlCol="0">
            <a:spAutoFit/>
          </a:bodyPr>
          <a:p>
            <a:r>
              <a:rPr lang="zh-CN" altLang="en-US"/>
              <a:t>阿里云服务器上</a:t>
            </a:r>
            <a:r>
              <a:rPr lang="en-US" altLang="zh-CN"/>
              <a:t>MySql+Tomcat</a:t>
            </a:r>
            <a:r>
              <a:rPr lang="zh-CN" altLang="en-US"/>
              <a:t>的配置</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Freeform 7"/>
          <p:cNvSpPr/>
          <p:nvPr/>
        </p:nvSpPr>
        <p:spPr>
          <a:xfrm>
            <a:off x="1130618" y="3428683"/>
            <a:ext cx="2019300" cy="962025"/>
          </a:xfrm>
          <a:custGeom>
            <a:avLst/>
            <a:gdLst>
              <a:gd name="txL" fmla="*/ 0 w 2320"/>
              <a:gd name="txT" fmla="*/ 0 h 792"/>
              <a:gd name="txR" fmla="*/ 2320 w 2320"/>
              <a:gd name="txB" fmla="*/ 792 h 792"/>
            </a:gdLst>
            <a:ahLst/>
            <a:cxnLst>
              <a:cxn ang="0">
                <a:pos x="2147483647" y="2147483647"/>
              </a:cxn>
              <a:cxn ang="0">
                <a:pos x="2147483647" y="0"/>
              </a:cxn>
              <a:cxn ang="0">
                <a:pos x="0" y="0"/>
              </a:cxn>
              <a:cxn ang="0">
                <a:pos x="0" y="2147483647"/>
              </a:cxn>
              <a:cxn ang="0">
                <a:pos x="2147483647" y="2147483647"/>
              </a:cxn>
              <a:cxn ang="0">
                <a:pos x="2147483647" y="2147483647"/>
              </a:cxn>
              <a:cxn ang="0">
                <a:pos x="2147483647" y="2147483647"/>
              </a:cxn>
            </a:cxnLst>
            <a:rect l="txL" t="txT" r="txR" b="txB"/>
            <a:pathLst>
              <a:path w="2320" h="792">
                <a:moveTo>
                  <a:pt x="88" y="696"/>
                </a:moveTo>
                <a:lnTo>
                  <a:pt x="88" y="0"/>
                </a:lnTo>
                <a:lnTo>
                  <a:pt x="0" y="0"/>
                </a:lnTo>
                <a:lnTo>
                  <a:pt x="0" y="792"/>
                </a:lnTo>
                <a:lnTo>
                  <a:pt x="2320" y="792"/>
                </a:lnTo>
                <a:lnTo>
                  <a:pt x="2320" y="696"/>
                </a:lnTo>
                <a:lnTo>
                  <a:pt x="88" y="696"/>
                </a:lnTo>
                <a:close/>
              </a:path>
            </a:pathLst>
          </a:custGeom>
          <a:solidFill>
            <a:srgbClr val="ECA740"/>
          </a:solidFill>
          <a:ln w="0">
            <a:noFill/>
          </a:ln>
        </p:spPr>
        <p:txBody>
          <a:bodyPr/>
          <a:p>
            <a:endParaRPr lang="zh-CN" altLang="en-US" dirty="0">
              <a:latin typeface="Arial" panose="020B0604020202020204" pitchFamily="34" charset="0"/>
            </a:endParaRPr>
          </a:p>
        </p:txBody>
      </p:sp>
      <p:sp>
        <p:nvSpPr>
          <p:cNvPr id="9219" name="Freeform 8"/>
          <p:cNvSpPr/>
          <p:nvPr/>
        </p:nvSpPr>
        <p:spPr>
          <a:xfrm rot="10800000">
            <a:off x="6107430" y="2499995"/>
            <a:ext cx="1924050" cy="962025"/>
          </a:xfrm>
          <a:custGeom>
            <a:avLst/>
            <a:gdLst>
              <a:gd name="txL" fmla="*/ 0 w 2320"/>
              <a:gd name="txT" fmla="*/ 0 h 792"/>
              <a:gd name="txR" fmla="*/ 2320 w 2320"/>
              <a:gd name="txB" fmla="*/ 792 h 792"/>
            </a:gdLst>
            <a:ahLst/>
            <a:cxnLst>
              <a:cxn ang="0">
                <a:pos x="2147483647" y="2147483647"/>
              </a:cxn>
              <a:cxn ang="0">
                <a:pos x="2147483647" y="0"/>
              </a:cxn>
              <a:cxn ang="0">
                <a:pos x="0" y="0"/>
              </a:cxn>
              <a:cxn ang="0">
                <a:pos x="0" y="2147483647"/>
              </a:cxn>
              <a:cxn ang="0">
                <a:pos x="2147483647" y="2147483647"/>
              </a:cxn>
              <a:cxn ang="0">
                <a:pos x="2147483647" y="2147483647"/>
              </a:cxn>
              <a:cxn ang="0">
                <a:pos x="2147483647" y="2147483647"/>
              </a:cxn>
            </a:cxnLst>
            <a:rect l="txL" t="txT" r="txR" b="txB"/>
            <a:pathLst>
              <a:path w="2320" h="792">
                <a:moveTo>
                  <a:pt x="88" y="696"/>
                </a:moveTo>
                <a:lnTo>
                  <a:pt x="88" y="0"/>
                </a:lnTo>
                <a:lnTo>
                  <a:pt x="0" y="0"/>
                </a:lnTo>
                <a:lnTo>
                  <a:pt x="0" y="792"/>
                </a:lnTo>
                <a:lnTo>
                  <a:pt x="2320" y="792"/>
                </a:lnTo>
                <a:lnTo>
                  <a:pt x="2320" y="696"/>
                </a:lnTo>
                <a:lnTo>
                  <a:pt x="88" y="696"/>
                </a:lnTo>
                <a:close/>
              </a:path>
            </a:pathLst>
          </a:custGeom>
          <a:solidFill>
            <a:srgbClr val="ECA740"/>
          </a:solidFill>
          <a:ln w="0">
            <a:noFill/>
          </a:ln>
        </p:spPr>
        <p:txBody>
          <a:bodyPr/>
          <a:p>
            <a:endParaRPr lang="zh-CN" altLang="en-US" dirty="0">
              <a:latin typeface="Arial" panose="020B0604020202020204" pitchFamily="34" charset="0"/>
            </a:endParaRPr>
          </a:p>
        </p:txBody>
      </p:sp>
      <p:sp>
        <p:nvSpPr>
          <p:cNvPr id="13" name="矩形 12"/>
          <p:cNvSpPr/>
          <p:nvPr/>
        </p:nvSpPr>
        <p:spPr>
          <a:xfrm>
            <a:off x="1249680" y="2642870"/>
            <a:ext cx="6643688" cy="1571625"/>
          </a:xfrm>
          <a:prstGeom prst="rect">
            <a:avLst/>
          </a:prstGeom>
          <a:solidFill>
            <a:srgbClr val="B28B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224" name="TextBox 5" hidden="1"/>
          <p:cNvSpPr txBox="1"/>
          <p:nvPr/>
        </p:nvSpPr>
        <p:spPr>
          <a:xfrm>
            <a:off x="1939925" y="1954213"/>
            <a:ext cx="1943100" cy="369887"/>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9225" name="矩形 6" hidden="1"/>
          <p:cNvSpPr/>
          <p:nvPr/>
        </p:nvSpPr>
        <p:spPr>
          <a:xfrm>
            <a:off x="1939925" y="3025775"/>
            <a:ext cx="1471613" cy="646113"/>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9226" name="矩形 7" hidden="1"/>
          <p:cNvSpPr/>
          <p:nvPr/>
        </p:nvSpPr>
        <p:spPr>
          <a:xfrm>
            <a:off x="2011363" y="4240213"/>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9227" name="矩形 8" hidden="1"/>
          <p:cNvSpPr/>
          <p:nvPr/>
        </p:nvSpPr>
        <p:spPr>
          <a:xfrm>
            <a:off x="2011363" y="5526088"/>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9228" name="矩形 6"/>
          <p:cNvSpPr/>
          <p:nvPr/>
        </p:nvSpPr>
        <p:spPr>
          <a:xfrm>
            <a:off x="357188" y="285750"/>
            <a:ext cx="894080" cy="521970"/>
          </a:xfrm>
          <a:prstGeom prst="rect">
            <a:avLst/>
          </a:prstGeom>
          <a:noFill/>
          <a:ln w="9525">
            <a:noFill/>
          </a:ln>
        </p:spPr>
        <p:txBody>
          <a:bodyPr wrap="none">
            <a:spAutoFit/>
          </a:bodyPr>
          <a:p>
            <a:r>
              <a:rPr lang="zh-CN" altLang="en-US" sz="2800" dirty="0">
                <a:latin typeface="微软雅黑" panose="020B0503020204020204" pitchFamily="34" charset="-122"/>
                <a:ea typeface="微软雅黑" panose="020B0503020204020204" pitchFamily="34" charset="-122"/>
              </a:rPr>
              <a:t>总结</a:t>
            </a:r>
            <a:endParaRPr lang="zh-CN" altLang="en-US" sz="2800" dirty="0">
              <a:latin typeface="微软雅黑" panose="020B0503020204020204" pitchFamily="34" charset="-122"/>
              <a:ea typeface="微软雅黑" panose="020B0503020204020204" pitchFamily="34" charset="-122"/>
            </a:endParaRPr>
          </a:p>
        </p:txBody>
      </p:sp>
      <p:sp>
        <p:nvSpPr>
          <p:cNvPr id="9230" name="矩形 14"/>
          <p:cNvSpPr/>
          <p:nvPr/>
        </p:nvSpPr>
        <p:spPr>
          <a:xfrm>
            <a:off x="2169160" y="3167698"/>
            <a:ext cx="4805680" cy="521970"/>
          </a:xfrm>
          <a:prstGeom prst="rect">
            <a:avLst/>
          </a:prstGeom>
          <a:noFill/>
          <a:ln w="9525">
            <a:noFill/>
          </a:ln>
        </p:spPr>
        <p:txBody>
          <a:bodyPr wrap="none">
            <a:spAutoFit/>
          </a:bodyPr>
          <a:p>
            <a:r>
              <a:rPr lang="zh-CN" altLang="en-US" sz="2800" dirty="0">
                <a:latin typeface="微软雅黑" panose="020B0503020204020204" pitchFamily="34" charset="-122"/>
                <a:ea typeface="微软雅黑" panose="020B0503020204020204" pitchFamily="34" charset="-122"/>
              </a:rPr>
              <a:t>项目未来的进程与整体的展望</a:t>
            </a:r>
            <a:endParaRPr lang="zh-CN" altLang="en-US" sz="28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bwMode="white">
      <p:bgPr>
        <a:blipFill dpi="0" rotWithShape="1">
          <a:blip r:embed="rId1">
            <a:lum/>
          </a:blip>
          <a:srcRect/>
          <a:stretch>
            <a:fillRect t="-8000" b="-8000"/>
          </a:stretch>
        </a:blipFill>
        <a:effectLst/>
      </p:bgPr>
    </p:bg>
    <p:spTree>
      <p:nvGrpSpPr>
        <p:cNvPr id="1" name=""/>
        <p:cNvGrpSpPr/>
        <p:nvPr/>
      </p:nvGrpSpPr>
      <p:grpSpPr/>
      <p:sp>
        <p:nvSpPr>
          <p:cNvPr id="11" name="折角形 10"/>
          <p:cNvSpPr/>
          <p:nvPr/>
        </p:nvSpPr>
        <p:spPr>
          <a:xfrm>
            <a:off x="2928938" y="1785938"/>
            <a:ext cx="3857625" cy="642938"/>
          </a:xfrm>
          <a:prstGeom prst="foldedCorner">
            <a:avLst>
              <a:gd name="adj" fmla="val 26524"/>
            </a:avLst>
          </a:prstGeom>
          <a:solidFill>
            <a:srgbClr val="C0CAD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折角形 11"/>
          <p:cNvSpPr/>
          <p:nvPr/>
        </p:nvSpPr>
        <p:spPr>
          <a:xfrm>
            <a:off x="2928938" y="2500313"/>
            <a:ext cx="3857625" cy="642938"/>
          </a:xfrm>
          <a:prstGeom prst="foldedCorner">
            <a:avLst>
              <a:gd name="adj" fmla="val 26524"/>
            </a:avLst>
          </a:prstGeom>
          <a:solidFill>
            <a:srgbClr val="B28B6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折角形 12"/>
          <p:cNvSpPr/>
          <p:nvPr/>
        </p:nvSpPr>
        <p:spPr>
          <a:xfrm>
            <a:off x="2928938" y="3214688"/>
            <a:ext cx="3857625" cy="642938"/>
          </a:xfrm>
          <a:prstGeom prst="foldedCorner">
            <a:avLst>
              <a:gd name="adj" fmla="val 26524"/>
            </a:avLst>
          </a:prstGeom>
          <a:solidFill>
            <a:srgbClr val="ECA74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折角形 13"/>
          <p:cNvSpPr/>
          <p:nvPr/>
        </p:nvSpPr>
        <p:spPr>
          <a:xfrm>
            <a:off x="2928938" y="3929063"/>
            <a:ext cx="3857625" cy="642938"/>
          </a:xfrm>
          <a:prstGeom prst="foldedCorner">
            <a:avLst>
              <a:gd name="adj" fmla="val 26524"/>
            </a:avLst>
          </a:prstGeom>
          <a:solidFill>
            <a:srgbClr val="F0722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078" name="TextBox 5" hidden="1"/>
          <p:cNvSpPr txBox="1"/>
          <p:nvPr/>
        </p:nvSpPr>
        <p:spPr>
          <a:xfrm>
            <a:off x="1939925" y="1954213"/>
            <a:ext cx="1943100" cy="369887"/>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3079" name="矩形 6" hidden="1"/>
          <p:cNvSpPr/>
          <p:nvPr/>
        </p:nvSpPr>
        <p:spPr>
          <a:xfrm>
            <a:off x="1939925" y="3025775"/>
            <a:ext cx="1471613" cy="646113"/>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3080" name="矩形 7" hidden="1"/>
          <p:cNvSpPr/>
          <p:nvPr/>
        </p:nvSpPr>
        <p:spPr>
          <a:xfrm>
            <a:off x="2011363" y="4240213"/>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3081" name="矩形 8" hidden="1"/>
          <p:cNvSpPr/>
          <p:nvPr/>
        </p:nvSpPr>
        <p:spPr>
          <a:xfrm>
            <a:off x="2011363" y="5526088"/>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3082" name="TextBox 12"/>
          <p:cNvSpPr txBox="1"/>
          <p:nvPr/>
        </p:nvSpPr>
        <p:spPr>
          <a:xfrm>
            <a:off x="500063" y="500063"/>
            <a:ext cx="1000125" cy="523875"/>
          </a:xfrm>
          <a:prstGeom prst="rect">
            <a:avLst/>
          </a:prstGeom>
          <a:noFill/>
          <a:ln w="9525">
            <a:noFill/>
          </a:ln>
        </p:spPr>
        <p:txBody>
          <a:bodyPr>
            <a:spAutoFit/>
          </a:bodyPr>
          <a:p>
            <a:r>
              <a:rPr lang="zh-CN" altLang="en-US" sz="2800" dirty="0">
                <a:latin typeface="微软雅黑" panose="020B0503020204020204" pitchFamily="34" charset="-122"/>
                <a:ea typeface="微软雅黑" panose="020B0503020204020204" pitchFamily="34" charset="-122"/>
              </a:rPr>
              <a:t>目录</a:t>
            </a:r>
            <a:endParaRPr lang="zh-CN" altLang="en-US" sz="2800" dirty="0">
              <a:latin typeface="微软雅黑" panose="020B0503020204020204" pitchFamily="34" charset="-122"/>
              <a:ea typeface="微软雅黑" panose="020B0503020204020204" pitchFamily="34" charset="-122"/>
            </a:endParaRPr>
          </a:p>
        </p:txBody>
      </p:sp>
      <p:sp>
        <p:nvSpPr>
          <p:cNvPr id="3083" name="矩形 20"/>
          <p:cNvSpPr/>
          <p:nvPr/>
        </p:nvSpPr>
        <p:spPr>
          <a:xfrm>
            <a:off x="4216400" y="2643188"/>
            <a:ext cx="1554480" cy="368300"/>
          </a:xfrm>
          <a:prstGeom prst="rect">
            <a:avLst/>
          </a:prstGeom>
          <a:noFill/>
          <a:ln w="9525">
            <a:noFill/>
          </a:ln>
        </p:spPr>
        <p:txBody>
          <a:bodyPr wrap="none">
            <a:spAutoFit/>
          </a:bodyPr>
          <a:p>
            <a:r>
              <a:rPr lang="zh-CN" altLang="en-US" dirty="0">
                <a:latin typeface="微软雅黑" panose="020B0503020204020204" pitchFamily="34" charset="-122"/>
                <a:ea typeface="微软雅黑" panose="020B0503020204020204" pitchFamily="34" charset="-122"/>
              </a:rPr>
              <a:t>项目整体架构</a:t>
            </a:r>
            <a:endParaRPr lang="zh-CN" altLang="en-US" dirty="0">
              <a:latin typeface="微软雅黑" panose="020B0503020204020204" pitchFamily="34" charset="-122"/>
              <a:ea typeface="微软雅黑" panose="020B0503020204020204" pitchFamily="34" charset="-122"/>
            </a:endParaRPr>
          </a:p>
        </p:txBody>
      </p:sp>
      <p:sp>
        <p:nvSpPr>
          <p:cNvPr id="3084" name="矩形 21"/>
          <p:cNvSpPr/>
          <p:nvPr/>
        </p:nvSpPr>
        <p:spPr>
          <a:xfrm>
            <a:off x="4214813" y="3357563"/>
            <a:ext cx="1301115" cy="368300"/>
          </a:xfrm>
          <a:prstGeom prst="rect">
            <a:avLst/>
          </a:prstGeom>
          <a:noFill/>
          <a:ln w="9525">
            <a:noFill/>
          </a:ln>
        </p:spPr>
        <p:txBody>
          <a:bodyPr wrap="none">
            <a:spAutoFit/>
          </a:bodyPr>
          <a:p>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中期成果</a:t>
            </a:r>
            <a:endParaRPr lang="zh-CN" altLang="en-US" dirty="0">
              <a:latin typeface="微软雅黑" panose="020B0503020204020204" pitchFamily="34" charset="-122"/>
              <a:ea typeface="微软雅黑" panose="020B0503020204020204" pitchFamily="34" charset="-122"/>
            </a:endParaRPr>
          </a:p>
        </p:txBody>
      </p:sp>
      <p:sp>
        <p:nvSpPr>
          <p:cNvPr id="3085" name="矩形 22"/>
          <p:cNvSpPr/>
          <p:nvPr/>
        </p:nvSpPr>
        <p:spPr>
          <a:xfrm>
            <a:off x="4216400" y="1928813"/>
            <a:ext cx="1301115" cy="368300"/>
          </a:xfrm>
          <a:prstGeom prst="rect">
            <a:avLst/>
          </a:prstGeom>
          <a:noFill/>
          <a:ln w="9525">
            <a:noFill/>
          </a:ln>
        </p:spPr>
        <p:txBody>
          <a:bodyPr wrap="none">
            <a:spAutoFit/>
          </a:bodyPr>
          <a:p>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项目介绍</a:t>
            </a:r>
            <a:endParaRPr lang="zh-CN" altLang="en-US" dirty="0">
              <a:latin typeface="微软雅黑" panose="020B0503020204020204" pitchFamily="34" charset="-122"/>
              <a:ea typeface="微软雅黑" panose="020B0503020204020204" pitchFamily="34" charset="-122"/>
            </a:endParaRPr>
          </a:p>
        </p:txBody>
      </p:sp>
      <p:sp>
        <p:nvSpPr>
          <p:cNvPr id="3086" name="矩形 21"/>
          <p:cNvSpPr/>
          <p:nvPr/>
        </p:nvSpPr>
        <p:spPr>
          <a:xfrm>
            <a:off x="4216400" y="4000500"/>
            <a:ext cx="1047750" cy="368300"/>
          </a:xfrm>
          <a:prstGeom prst="rect">
            <a:avLst/>
          </a:prstGeom>
          <a:noFill/>
          <a:ln w="9525">
            <a:noFill/>
          </a:ln>
        </p:spPr>
        <p:txBody>
          <a:bodyPr wrap="none">
            <a:spAutoFit/>
          </a:bodyPr>
          <a:p>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总结</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 name="AutoShape 3"/>
          <p:cNvSpPr>
            <a:spLocks noChangeArrowheads="1"/>
          </p:cNvSpPr>
          <p:nvPr/>
        </p:nvSpPr>
        <p:spPr bwMode="gray">
          <a:xfrm rot="18900000">
            <a:off x="3582194" y="2180431"/>
            <a:ext cx="2455863" cy="2454275"/>
          </a:xfrm>
          <a:custGeom>
            <a:avLst/>
            <a:gdLst>
              <a:gd name="T0" fmla="*/ 278864156 w 21600"/>
              <a:gd name="T1" fmla="*/ 139612457 h 21600"/>
              <a:gd name="T2" fmla="*/ 139432135 w 21600"/>
              <a:gd name="T3" fmla="*/ 279224915 h 21600"/>
              <a:gd name="T4" fmla="*/ 0 w 21600"/>
              <a:gd name="T5" fmla="*/ 139612457 h 21600"/>
              <a:gd name="T6" fmla="*/ 139432135 w 21600"/>
              <a:gd name="T7" fmla="*/ 0 h 21600"/>
              <a:gd name="T8" fmla="*/ 0 60000 65536"/>
              <a:gd name="T9" fmla="*/ 5898240 60000 65536"/>
              <a:gd name="T10" fmla="*/ 11796480 60000 65536"/>
              <a:gd name="T11" fmla="*/ 17694720 60000 65536"/>
              <a:gd name="T12" fmla="*/ 5400 w 21600"/>
              <a:gd name="T13" fmla="*/ 5400 h 21600"/>
              <a:gd name="T14" fmla="*/ 16200 w 21600"/>
              <a:gd name="T15" fmla="*/ 16200 h 21600"/>
            </a:gdLst>
            <a:ahLst/>
            <a:cxnLst>
              <a:cxn ang="T8">
                <a:pos x="T0" y="T1"/>
              </a:cxn>
              <a:cxn ang="T9">
                <a:pos x="T2" y="T3"/>
              </a:cxn>
              <a:cxn ang="T10">
                <a:pos x="T4" y="T5"/>
              </a:cxn>
              <a:cxn ang="T11">
                <a:pos x="T6" y="T7"/>
              </a:cxn>
            </a:cxnLst>
            <a:rect l="T12" t="T13" r="T14" b="T15"/>
            <a:pathLst>
              <a:path w="21600" h="21600">
                <a:moveTo>
                  <a:pt x="5400" y="5400"/>
                </a:moveTo>
                <a:lnTo>
                  <a:pt x="9450" y="5400"/>
                </a:lnTo>
                <a:lnTo>
                  <a:pt x="9450" y="2700"/>
                </a:lnTo>
                <a:lnTo>
                  <a:pt x="8100" y="2700"/>
                </a:lnTo>
                <a:lnTo>
                  <a:pt x="10800" y="0"/>
                </a:lnTo>
                <a:lnTo>
                  <a:pt x="13500" y="2700"/>
                </a:lnTo>
                <a:lnTo>
                  <a:pt x="12150" y="2700"/>
                </a:lnTo>
                <a:lnTo>
                  <a:pt x="12150" y="5400"/>
                </a:lnTo>
                <a:lnTo>
                  <a:pt x="16200" y="5400"/>
                </a:lnTo>
                <a:lnTo>
                  <a:pt x="16200" y="9450"/>
                </a:lnTo>
                <a:lnTo>
                  <a:pt x="18900" y="9450"/>
                </a:lnTo>
                <a:lnTo>
                  <a:pt x="18900" y="8100"/>
                </a:lnTo>
                <a:lnTo>
                  <a:pt x="21600" y="10800"/>
                </a:lnTo>
                <a:lnTo>
                  <a:pt x="18900" y="13500"/>
                </a:lnTo>
                <a:lnTo>
                  <a:pt x="18900" y="12150"/>
                </a:lnTo>
                <a:lnTo>
                  <a:pt x="16200" y="12150"/>
                </a:lnTo>
                <a:lnTo>
                  <a:pt x="16200" y="16200"/>
                </a:lnTo>
                <a:lnTo>
                  <a:pt x="12150" y="16200"/>
                </a:lnTo>
                <a:lnTo>
                  <a:pt x="12150" y="18900"/>
                </a:lnTo>
                <a:lnTo>
                  <a:pt x="13500" y="18900"/>
                </a:lnTo>
                <a:lnTo>
                  <a:pt x="10800" y="21600"/>
                </a:lnTo>
                <a:lnTo>
                  <a:pt x="8100" y="18900"/>
                </a:lnTo>
                <a:lnTo>
                  <a:pt x="9450" y="18900"/>
                </a:lnTo>
                <a:lnTo>
                  <a:pt x="9450" y="16200"/>
                </a:lnTo>
                <a:lnTo>
                  <a:pt x="5400" y="16200"/>
                </a:lnTo>
                <a:lnTo>
                  <a:pt x="5400" y="12150"/>
                </a:lnTo>
                <a:lnTo>
                  <a:pt x="2700" y="12150"/>
                </a:lnTo>
                <a:lnTo>
                  <a:pt x="2700" y="13500"/>
                </a:lnTo>
                <a:lnTo>
                  <a:pt x="0" y="10800"/>
                </a:lnTo>
                <a:lnTo>
                  <a:pt x="2700" y="8100"/>
                </a:lnTo>
                <a:lnTo>
                  <a:pt x="2700" y="9450"/>
                </a:lnTo>
                <a:lnTo>
                  <a:pt x="5400" y="9450"/>
                </a:lnTo>
                <a:lnTo>
                  <a:pt x="5400" y="5400"/>
                </a:lnTo>
                <a:close/>
              </a:path>
            </a:pathLst>
          </a:custGeom>
          <a:gradFill rotWithShape="1">
            <a:gsLst>
              <a:gs pos="0">
                <a:srgbClr val="DCDCDC"/>
              </a:gs>
              <a:gs pos="100000">
                <a:srgbClr val="969696"/>
              </a:gs>
            </a:gsLst>
            <a:path path="rect">
              <a:fillToRect l="50000" t="50000" r="50000" b="50000"/>
            </a:path>
          </a:gradFill>
          <a:ln w="9525" algn="ctr">
            <a:noFill/>
            <a:miter lim="800000"/>
          </a:ln>
          <a:effectLst>
            <a:outerShdw dist="28398" dir="3806097" algn="ctr" rotWithShape="0">
              <a:srgbClr val="000000">
                <a:alpha val="50000"/>
              </a:srgbClr>
            </a:outerShdw>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99" name="Oval 9"/>
          <p:cNvSpPr/>
          <p:nvPr/>
        </p:nvSpPr>
        <p:spPr>
          <a:xfrm>
            <a:off x="2857500" y="1428750"/>
            <a:ext cx="1214438" cy="1233488"/>
          </a:xfrm>
          <a:prstGeom prst="ellipse">
            <a:avLst/>
          </a:prstGeom>
          <a:solidFill>
            <a:srgbClr val="F07228"/>
          </a:solidFill>
          <a:ln w="9525">
            <a:noFill/>
          </a:ln>
        </p:spPr>
        <p:txBody>
          <a:bodyPr wrap="none" anchor="ctr"/>
          <a:p>
            <a:endParaRPr lang="zh-CN" altLang="en-US" dirty="0">
              <a:latin typeface="Arial" panose="020B0604020202020204" pitchFamily="34" charset="0"/>
            </a:endParaRPr>
          </a:p>
        </p:txBody>
      </p:sp>
      <p:sp>
        <p:nvSpPr>
          <p:cNvPr id="4100" name="Oval 9"/>
          <p:cNvSpPr/>
          <p:nvPr/>
        </p:nvSpPr>
        <p:spPr>
          <a:xfrm>
            <a:off x="5572125" y="1481138"/>
            <a:ext cx="1214438" cy="1233487"/>
          </a:xfrm>
          <a:prstGeom prst="ellipse">
            <a:avLst/>
          </a:prstGeom>
          <a:solidFill>
            <a:srgbClr val="C0CAD4"/>
          </a:solidFill>
          <a:ln w="9525">
            <a:noFill/>
          </a:ln>
        </p:spPr>
        <p:txBody>
          <a:bodyPr wrap="none" anchor="ctr"/>
          <a:p>
            <a:endParaRPr lang="zh-CN" altLang="en-US" dirty="0">
              <a:latin typeface="Arial" panose="020B0604020202020204" pitchFamily="34" charset="0"/>
            </a:endParaRPr>
          </a:p>
        </p:txBody>
      </p:sp>
      <p:sp>
        <p:nvSpPr>
          <p:cNvPr id="4101" name="Oval 9"/>
          <p:cNvSpPr/>
          <p:nvPr/>
        </p:nvSpPr>
        <p:spPr>
          <a:xfrm>
            <a:off x="2857500" y="4071938"/>
            <a:ext cx="1214438" cy="1233487"/>
          </a:xfrm>
          <a:prstGeom prst="ellipse">
            <a:avLst/>
          </a:prstGeom>
          <a:solidFill>
            <a:srgbClr val="B28B64"/>
          </a:solidFill>
          <a:ln w="9525">
            <a:noFill/>
          </a:ln>
        </p:spPr>
        <p:txBody>
          <a:bodyPr wrap="none" anchor="ctr"/>
          <a:p>
            <a:endParaRPr lang="zh-CN" altLang="en-US" dirty="0">
              <a:latin typeface="Arial" panose="020B0604020202020204" pitchFamily="34" charset="0"/>
            </a:endParaRPr>
          </a:p>
        </p:txBody>
      </p:sp>
      <p:sp>
        <p:nvSpPr>
          <p:cNvPr id="4102" name="Oval 9"/>
          <p:cNvSpPr/>
          <p:nvPr/>
        </p:nvSpPr>
        <p:spPr>
          <a:xfrm>
            <a:off x="5500688" y="4124325"/>
            <a:ext cx="1214437" cy="1233488"/>
          </a:xfrm>
          <a:prstGeom prst="ellipse">
            <a:avLst/>
          </a:prstGeom>
          <a:solidFill>
            <a:srgbClr val="ECA740"/>
          </a:solidFill>
          <a:ln w="9525">
            <a:noFill/>
          </a:ln>
        </p:spPr>
        <p:txBody>
          <a:bodyPr wrap="none" anchor="ctr"/>
          <a:p>
            <a:endParaRPr lang="zh-CN" altLang="en-US" dirty="0">
              <a:latin typeface="Arial" panose="020B0604020202020204" pitchFamily="34" charset="0"/>
            </a:endParaRPr>
          </a:p>
        </p:txBody>
      </p:sp>
      <p:sp>
        <p:nvSpPr>
          <p:cNvPr id="4103" name="TextBox 5" hidden="1"/>
          <p:cNvSpPr txBox="1"/>
          <p:nvPr/>
        </p:nvSpPr>
        <p:spPr>
          <a:xfrm>
            <a:off x="1939925" y="1954213"/>
            <a:ext cx="1943100" cy="369887"/>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4104" name="矩形 6" hidden="1"/>
          <p:cNvSpPr/>
          <p:nvPr/>
        </p:nvSpPr>
        <p:spPr>
          <a:xfrm>
            <a:off x="1939925" y="3025775"/>
            <a:ext cx="1471613" cy="646113"/>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4105" name="矩形 7" hidden="1"/>
          <p:cNvSpPr/>
          <p:nvPr/>
        </p:nvSpPr>
        <p:spPr>
          <a:xfrm>
            <a:off x="2011363" y="4240213"/>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4106" name="矩形 8" hidden="1"/>
          <p:cNvSpPr/>
          <p:nvPr/>
        </p:nvSpPr>
        <p:spPr>
          <a:xfrm>
            <a:off x="2011363" y="5526088"/>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4107" name="矩形 6"/>
          <p:cNvSpPr/>
          <p:nvPr/>
        </p:nvSpPr>
        <p:spPr>
          <a:xfrm>
            <a:off x="357188" y="285750"/>
            <a:ext cx="1605280" cy="521970"/>
          </a:xfrm>
          <a:prstGeom prst="rect">
            <a:avLst/>
          </a:prstGeom>
          <a:noFill/>
          <a:ln w="9525">
            <a:noFill/>
          </a:ln>
        </p:spPr>
        <p:txBody>
          <a:bodyPr wrap="none">
            <a:spAutoFit/>
          </a:bodyPr>
          <a:p>
            <a:r>
              <a:rPr lang="zh-CN" altLang="en-US" sz="2800" dirty="0">
                <a:latin typeface="微软雅黑" panose="020B0503020204020204" pitchFamily="34" charset="-122"/>
                <a:ea typeface="微软雅黑" panose="020B0503020204020204" pitchFamily="34" charset="-122"/>
              </a:rPr>
              <a:t>项目介绍</a:t>
            </a:r>
            <a:endParaRPr lang="zh-CN" altLang="en-US" sz="2800" dirty="0">
              <a:latin typeface="微软雅黑" panose="020B0503020204020204" pitchFamily="34" charset="-122"/>
              <a:ea typeface="微软雅黑" panose="020B0503020204020204" pitchFamily="34" charset="-122"/>
            </a:endParaRPr>
          </a:p>
        </p:txBody>
      </p:sp>
      <p:sp>
        <p:nvSpPr>
          <p:cNvPr id="4108" name="矩形 12"/>
          <p:cNvSpPr/>
          <p:nvPr/>
        </p:nvSpPr>
        <p:spPr>
          <a:xfrm>
            <a:off x="3075940" y="4504690"/>
            <a:ext cx="778510" cy="368300"/>
          </a:xfrm>
          <a:prstGeom prst="rect">
            <a:avLst/>
          </a:prstGeom>
          <a:noFill/>
          <a:ln w="9525">
            <a:noFill/>
          </a:ln>
        </p:spPr>
        <p:txBody>
          <a:bodyPr wrap="none">
            <a:spAutoFit/>
          </a:bodyPr>
          <a:p>
            <a:r>
              <a:rPr lang="en-US" altLang="zh-CN" dirty="0">
                <a:latin typeface="微软雅黑" panose="020B0503020204020204" pitchFamily="34" charset="-122"/>
                <a:ea typeface="微软雅黑" panose="020B0503020204020204" pitchFamily="34" charset="-122"/>
              </a:rPr>
              <a:t>Why?</a:t>
            </a:r>
            <a:endParaRPr lang="en-US" altLang="zh-CN" dirty="0">
              <a:latin typeface="微软雅黑" panose="020B0503020204020204" pitchFamily="34" charset="-122"/>
              <a:ea typeface="微软雅黑" panose="020B0503020204020204" pitchFamily="34" charset="-122"/>
            </a:endParaRPr>
          </a:p>
        </p:txBody>
      </p:sp>
      <p:sp>
        <p:nvSpPr>
          <p:cNvPr id="4109" name="矩形 13"/>
          <p:cNvSpPr/>
          <p:nvPr/>
        </p:nvSpPr>
        <p:spPr>
          <a:xfrm>
            <a:off x="5709920" y="4557078"/>
            <a:ext cx="795655" cy="368300"/>
          </a:xfrm>
          <a:prstGeom prst="rect">
            <a:avLst/>
          </a:prstGeom>
          <a:noFill/>
          <a:ln w="9525">
            <a:noFill/>
          </a:ln>
        </p:spPr>
        <p:txBody>
          <a:bodyPr wrap="none">
            <a:spAutoFit/>
          </a:bodyPr>
          <a:p>
            <a:r>
              <a:rPr lang="en-US" altLang="zh-CN" dirty="0">
                <a:latin typeface="微软雅黑" panose="020B0503020204020204" pitchFamily="34" charset="-122"/>
                <a:ea typeface="微软雅黑" panose="020B0503020204020204" pitchFamily="34" charset="-122"/>
              </a:rPr>
              <a:t>How?</a:t>
            </a:r>
            <a:endParaRPr lang="en-US" altLang="zh-CN" dirty="0">
              <a:latin typeface="微软雅黑" panose="020B0503020204020204" pitchFamily="34" charset="-122"/>
              <a:ea typeface="微软雅黑" panose="020B0503020204020204" pitchFamily="34" charset="-122"/>
            </a:endParaRPr>
          </a:p>
        </p:txBody>
      </p:sp>
      <p:sp>
        <p:nvSpPr>
          <p:cNvPr id="4110" name="矩形 14"/>
          <p:cNvSpPr/>
          <p:nvPr/>
        </p:nvSpPr>
        <p:spPr>
          <a:xfrm>
            <a:off x="2966720" y="1860868"/>
            <a:ext cx="996315" cy="368300"/>
          </a:xfrm>
          <a:prstGeom prst="rect">
            <a:avLst/>
          </a:prstGeom>
          <a:noFill/>
          <a:ln w="9525">
            <a:noFill/>
          </a:ln>
        </p:spPr>
        <p:txBody>
          <a:bodyPr wrap="none">
            <a:spAutoFit/>
          </a:bodyPr>
          <a:p>
            <a:r>
              <a:rPr lang="en-US" altLang="zh-CN" dirty="0">
                <a:latin typeface="微软雅黑" panose="020B0503020204020204" pitchFamily="34" charset="-122"/>
                <a:ea typeface="微软雅黑" panose="020B0503020204020204" pitchFamily="34" charset="-122"/>
              </a:rPr>
              <a:t>What</a:t>
            </a:r>
            <a:r>
              <a:rPr lang="zh-CN" altLang="en-US"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sp>
        <p:nvSpPr>
          <p:cNvPr id="4111" name="矩形 15"/>
          <p:cNvSpPr/>
          <p:nvPr/>
        </p:nvSpPr>
        <p:spPr>
          <a:xfrm>
            <a:off x="5674995" y="1913573"/>
            <a:ext cx="1009015" cy="368300"/>
          </a:xfrm>
          <a:prstGeom prst="rect">
            <a:avLst/>
          </a:prstGeom>
          <a:noFill/>
          <a:ln w="9525">
            <a:noFill/>
          </a:ln>
        </p:spPr>
        <p:txBody>
          <a:bodyPr wrap="none">
            <a:spAutoFit/>
          </a:bodyPr>
          <a:p>
            <a:r>
              <a:rPr lang="en-US" altLang="zh-CN" dirty="0">
                <a:latin typeface="微软雅黑" panose="020B0503020204020204" pitchFamily="34" charset="-122"/>
                <a:ea typeface="微软雅黑" panose="020B0503020204020204" pitchFamily="34" charset="-122"/>
              </a:rPr>
              <a:t>Where?</a:t>
            </a:r>
            <a:endParaRPr lang="en-US" altLang="zh-CN" dirty="0">
              <a:latin typeface="微软雅黑" panose="020B0503020204020204" pitchFamily="34" charset="-122"/>
              <a:ea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25" descr="C:\Users\Wind\Desktop\1.jpg"/>
          <p:cNvPicPr>
            <a:picLocks noChangeAspect="1"/>
          </p:cNvPicPr>
          <p:nvPr/>
        </p:nvPicPr>
        <p:blipFill>
          <a:blip r:embed="rId1"/>
          <a:stretch>
            <a:fillRect/>
          </a:stretch>
        </p:blipFill>
        <p:spPr>
          <a:xfrm>
            <a:off x="2741930" y="1931670"/>
            <a:ext cx="5274310" cy="4677410"/>
          </a:xfrm>
          <a:prstGeom prst="rect">
            <a:avLst/>
          </a:prstGeom>
          <a:noFill/>
          <a:ln w="9525">
            <a:noFill/>
          </a:ln>
        </p:spPr>
      </p:pic>
      <p:sp>
        <p:nvSpPr>
          <p:cNvPr id="5122" name="AutoShape 27"/>
          <p:cNvSpPr/>
          <p:nvPr/>
        </p:nvSpPr>
        <p:spPr>
          <a:xfrm>
            <a:off x="5286375" y="807720"/>
            <a:ext cx="3341688" cy="427038"/>
          </a:xfrm>
          <a:prstGeom prst="bevel">
            <a:avLst>
              <a:gd name="adj" fmla="val 12639"/>
            </a:avLst>
          </a:prstGeom>
          <a:solidFill>
            <a:srgbClr val="C0CAD4"/>
          </a:solidFill>
          <a:ln w="9525">
            <a:noFill/>
          </a:ln>
        </p:spPr>
        <p:txBody>
          <a:bodyPr wrap="none" anchor="ctr"/>
          <a:p>
            <a:endParaRPr lang="zh-CN" altLang="en-US" dirty="0">
              <a:latin typeface="Arial" panose="020B0604020202020204" pitchFamily="34" charset="0"/>
            </a:endParaRPr>
          </a:p>
        </p:txBody>
      </p:sp>
      <p:sp>
        <p:nvSpPr>
          <p:cNvPr id="5126" name="Freeform 31"/>
          <p:cNvSpPr/>
          <p:nvPr/>
        </p:nvSpPr>
        <p:spPr>
          <a:xfrm rot="-3279584" flipH="1">
            <a:off x="4192905" y="1119505"/>
            <a:ext cx="1074738" cy="601663"/>
          </a:xfrm>
          <a:custGeom>
            <a:avLst/>
            <a:gdLst>
              <a:gd name="txL" fmla="*/ 0 w 982"/>
              <a:gd name="txT" fmla="*/ 0 h 774"/>
              <a:gd name="txR" fmla="*/ 982 w 982"/>
              <a:gd name="txB" fmla="*/ 774 h 774"/>
            </a:gdLst>
            <a:ahLst/>
            <a:cxnLst>
              <a:cxn ang="0">
                <a:pos x="0"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0"/>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0" y="2147483647"/>
              </a:cxn>
              <a:cxn ang="0">
                <a:pos x="0" y="2147483647"/>
              </a:cxn>
            </a:cxnLst>
            <a:rect l="txL" t="txT" r="txR" b="txB"/>
            <a:pathLst>
              <a:path w="982" h="774">
                <a:moveTo>
                  <a:pt x="0" y="774"/>
                </a:moveTo>
                <a:lnTo>
                  <a:pt x="2" y="770"/>
                </a:lnTo>
                <a:lnTo>
                  <a:pt x="8" y="754"/>
                </a:lnTo>
                <a:lnTo>
                  <a:pt x="16" y="730"/>
                </a:lnTo>
                <a:lnTo>
                  <a:pt x="32" y="698"/>
                </a:lnTo>
                <a:lnTo>
                  <a:pt x="50" y="660"/>
                </a:lnTo>
                <a:lnTo>
                  <a:pt x="76" y="618"/>
                </a:lnTo>
                <a:lnTo>
                  <a:pt x="106" y="574"/>
                </a:lnTo>
                <a:lnTo>
                  <a:pt x="142" y="528"/>
                </a:lnTo>
                <a:lnTo>
                  <a:pt x="186" y="482"/>
                </a:lnTo>
                <a:lnTo>
                  <a:pt x="236" y="438"/>
                </a:lnTo>
                <a:lnTo>
                  <a:pt x="294" y="398"/>
                </a:lnTo>
                <a:lnTo>
                  <a:pt x="360" y="360"/>
                </a:lnTo>
                <a:lnTo>
                  <a:pt x="426" y="332"/>
                </a:lnTo>
                <a:lnTo>
                  <a:pt x="488" y="314"/>
                </a:lnTo>
                <a:lnTo>
                  <a:pt x="544" y="304"/>
                </a:lnTo>
                <a:lnTo>
                  <a:pt x="594" y="300"/>
                </a:lnTo>
                <a:lnTo>
                  <a:pt x="638" y="300"/>
                </a:lnTo>
                <a:lnTo>
                  <a:pt x="678" y="304"/>
                </a:lnTo>
                <a:lnTo>
                  <a:pt x="710" y="312"/>
                </a:lnTo>
                <a:lnTo>
                  <a:pt x="736" y="320"/>
                </a:lnTo>
                <a:lnTo>
                  <a:pt x="754" y="326"/>
                </a:lnTo>
                <a:lnTo>
                  <a:pt x="766" y="332"/>
                </a:lnTo>
                <a:lnTo>
                  <a:pt x="770" y="334"/>
                </a:lnTo>
                <a:lnTo>
                  <a:pt x="680" y="476"/>
                </a:lnTo>
                <a:lnTo>
                  <a:pt x="982" y="370"/>
                </a:lnTo>
                <a:lnTo>
                  <a:pt x="912" y="0"/>
                </a:lnTo>
                <a:lnTo>
                  <a:pt x="854" y="150"/>
                </a:lnTo>
                <a:lnTo>
                  <a:pt x="850" y="148"/>
                </a:lnTo>
                <a:lnTo>
                  <a:pt x="838" y="142"/>
                </a:lnTo>
                <a:lnTo>
                  <a:pt x="822" y="134"/>
                </a:lnTo>
                <a:lnTo>
                  <a:pt x="798" y="126"/>
                </a:lnTo>
                <a:lnTo>
                  <a:pt x="768" y="120"/>
                </a:lnTo>
                <a:lnTo>
                  <a:pt x="732" y="114"/>
                </a:lnTo>
                <a:lnTo>
                  <a:pt x="692" y="110"/>
                </a:lnTo>
                <a:lnTo>
                  <a:pt x="646" y="110"/>
                </a:lnTo>
                <a:lnTo>
                  <a:pt x="596" y="116"/>
                </a:lnTo>
                <a:lnTo>
                  <a:pt x="540" y="126"/>
                </a:lnTo>
                <a:lnTo>
                  <a:pt x="482" y="146"/>
                </a:lnTo>
                <a:lnTo>
                  <a:pt x="422" y="172"/>
                </a:lnTo>
                <a:lnTo>
                  <a:pt x="356" y="210"/>
                </a:lnTo>
                <a:lnTo>
                  <a:pt x="290" y="258"/>
                </a:lnTo>
                <a:lnTo>
                  <a:pt x="230" y="310"/>
                </a:lnTo>
                <a:lnTo>
                  <a:pt x="178" y="364"/>
                </a:lnTo>
                <a:lnTo>
                  <a:pt x="136" y="422"/>
                </a:lnTo>
                <a:lnTo>
                  <a:pt x="100" y="480"/>
                </a:lnTo>
                <a:lnTo>
                  <a:pt x="72" y="536"/>
                </a:lnTo>
                <a:lnTo>
                  <a:pt x="48" y="590"/>
                </a:lnTo>
                <a:lnTo>
                  <a:pt x="30" y="640"/>
                </a:lnTo>
                <a:lnTo>
                  <a:pt x="18" y="684"/>
                </a:lnTo>
                <a:lnTo>
                  <a:pt x="8" y="722"/>
                </a:lnTo>
                <a:lnTo>
                  <a:pt x="4" y="750"/>
                </a:lnTo>
                <a:lnTo>
                  <a:pt x="0" y="768"/>
                </a:lnTo>
                <a:lnTo>
                  <a:pt x="0" y="774"/>
                </a:lnTo>
              </a:path>
            </a:pathLst>
          </a:custGeom>
          <a:solidFill>
            <a:srgbClr val="F07228"/>
          </a:solidFill>
          <a:ln w="12700">
            <a:noFill/>
          </a:ln>
        </p:spPr>
        <p:txBody>
          <a:bodyPr/>
          <a:p>
            <a:endParaRPr lang="zh-CN" altLang="en-US" dirty="0">
              <a:latin typeface="Arial" panose="020B0604020202020204" pitchFamily="34" charset="0"/>
            </a:endParaRPr>
          </a:p>
        </p:txBody>
      </p:sp>
      <p:sp>
        <p:nvSpPr>
          <p:cNvPr id="5129" name="TextBox 5" hidden="1"/>
          <p:cNvSpPr txBox="1"/>
          <p:nvPr/>
        </p:nvSpPr>
        <p:spPr>
          <a:xfrm>
            <a:off x="1939925" y="1954213"/>
            <a:ext cx="1943100" cy="369887"/>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5130" name="矩形 6" hidden="1"/>
          <p:cNvSpPr/>
          <p:nvPr/>
        </p:nvSpPr>
        <p:spPr>
          <a:xfrm>
            <a:off x="1939925" y="3025775"/>
            <a:ext cx="1471613" cy="646113"/>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5131" name="矩形 7" hidden="1"/>
          <p:cNvSpPr/>
          <p:nvPr/>
        </p:nvSpPr>
        <p:spPr>
          <a:xfrm>
            <a:off x="2011363" y="4240213"/>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5132" name="矩形 8" hidden="1"/>
          <p:cNvSpPr/>
          <p:nvPr/>
        </p:nvSpPr>
        <p:spPr>
          <a:xfrm>
            <a:off x="2011363" y="5526088"/>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5135" name="矩形 13"/>
          <p:cNvSpPr/>
          <p:nvPr/>
        </p:nvSpPr>
        <p:spPr>
          <a:xfrm>
            <a:off x="6065203" y="837565"/>
            <a:ext cx="1783080" cy="368300"/>
          </a:xfrm>
          <a:prstGeom prst="rect">
            <a:avLst/>
          </a:prstGeom>
          <a:noFill/>
          <a:ln w="9525">
            <a:noFill/>
          </a:ln>
        </p:spPr>
        <p:txBody>
          <a:bodyPr wrap="none">
            <a:spAutoFit/>
          </a:bodyPr>
          <a:p>
            <a:pPr algn="l"/>
            <a:r>
              <a:rPr lang="zh-CN" altLang="en-US" dirty="0">
                <a:latin typeface="微软雅黑" panose="020B0503020204020204" pitchFamily="34" charset="-122"/>
                <a:ea typeface="微软雅黑" panose="020B0503020204020204" pitchFamily="34" charset="-122"/>
              </a:rPr>
              <a:t>平面布置概念图</a:t>
            </a:r>
            <a:endParaRPr lang="zh-CN" altLang="en-US" dirty="0">
              <a:latin typeface="微软雅黑" panose="020B0503020204020204" pitchFamily="34" charset="-122"/>
              <a:ea typeface="微软雅黑" panose="020B0503020204020204" pitchFamily="34" charset="-122"/>
            </a:endParaRPr>
          </a:p>
        </p:txBody>
      </p:sp>
      <p:sp>
        <p:nvSpPr>
          <p:cNvPr id="3" name="文本框 2"/>
          <p:cNvSpPr txBox="1"/>
          <p:nvPr/>
        </p:nvSpPr>
        <p:spPr>
          <a:xfrm>
            <a:off x="147955" y="2032635"/>
            <a:ext cx="2734945" cy="4276725"/>
          </a:xfrm>
          <a:prstGeom prst="rect">
            <a:avLst/>
          </a:prstGeom>
          <a:noFill/>
        </p:spPr>
        <p:txBody>
          <a:bodyPr wrap="square" rtlCol="0">
            <a:spAutoFit/>
          </a:bodyPr>
          <a:p>
            <a:r>
              <a:rPr lang="zh-CN" altLang="en-US" sz="1600"/>
              <a:t>1、2、3、5：窗户、窗帘</a:t>
            </a:r>
            <a:endParaRPr lang="zh-CN" altLang="en-US" sz="1600"/>
          </a:p>
          <a:p>
            <a:r>
              <a:rPr lang="zh-CN" altLang="en-US" sz="1600"/>
              <a:t>7、8、10、11、12、13：红外热释电传感器，检测到有人接近时控制灯的开关等。</a:t>
            </a:r>
            <a:endParaRPr lang="zh-CN" altLang="en-US" sz="1600"/>
          </a:p>
          <a:p>
            <a:r>
              <a:rPr lang="zh-CN" altLang="en-US" sz="1600"/>
              <a:t>15：为协调器，各类传感器和控制开关的控制中枢，并负责上传传感器的数据以及接收网络服务器命令向各类开关发出指令。</a:t>
            </a:r>
            <a:endParaRPr lang="zh-CN" altLang="en-US" sz="1600"/>
          </a:p>
          <a:p>
            <a:r>
              <a:rPr lang="zh-CN" altLang="en-US" sz="1600"/>
              <a:t>16、17、18、19、20：温湿度传感器，在检测到温度和适度偏离适宜范围时，控制空调、加湿器和窗户相应的动作，让室内的温湿度维持在适宜范围内。</a:t>
            </a:r>
            <a:endParaRPr lang="zh-CN" altLang="en-US" sz="1600"/>
          </a:p>
          <a:p>
            <a:r>
              <a:rPr lang="zh-CN" altLang="en-US" sz="1600"/>
              <a:t>9、16、17、18、19、20、21、22、23：光照传感器。</a:t>
            </a:r>
            <a:endParaRPr lang="zh-CN" altLang="en-US" sz="1600"/>
          </a:p>
        </p:txBody>
      </p:sp>
      <p:sp>
        <p:nvSpPr>
          <p:cNvPr id="4" name="矩形 6"/>
          <p:cNvSpPr/>
          <p:nvPr/>
        </p:nvSpPr>
        <p:spPr>
          <a:xfrm>
            <a:off x="357188" y="285750"/>
            <a:ext cx="2316480" cy="521970"/>
          </a:xfrm>
          <a:prstGeom prst="rect">
            <a:avLst/>
          </a:prstGeom>
          <a:noFill/>
          <a:ln w="9525">
            <a:noFill/>
          </a:ln>
        </p:spPr>
        <p:txBody>
          <a:bodyPr wrap="none">
            <a:spAutoFit/>
          </a:bodyPr>
          <a:p>
            <a:r>
              <a:rPr lang="zh-CN" altLang="en-US" sz="2800" dirty="0">
                <a:latin typeface="微软雅黑" panose="020B0503020204020204" pitchFamily="34" charset="-122"/>
                <a:ea typeface="微软雅黑" panose="020B0503020204020204" pitchFamily="34" charset="-122"/>
              </a:rPr>
              <a:t>项目整体架构</a:t>
            </a:r>
            <a:endParaRPr lang="zh-CN" altLang="en-US" sz="28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122"/>
                                        </p:tgtEl>
                                        <p:attrNameLst>
                                          <p:attrName>style.visibility</p:attrName>
                                        </p:attrNameLst>
                                      </p:cBhvr>
                                      <p:to>
                                        <p:strVal val="visible"/>
                                      </p:to>
                                    </p:set>
                                    <p:anim calcmode="lin" valueType="num">
                                      <p:cBhvr additive="base">
                                        <p:cTn id="7" dur="500" fill="hold"/>
                                        <p:tgtEl>
                                          <p:spTgt spid="5122"/>
                                        </p:tgtEl>
                                        <p:attrNameLst>
                                          <p:attrName>ppt_x</p:attrName>
                                        </p:attrNameLst>
                                      </p:cBhvr>
                                      <p:tavLst>
                                        <p:tav tm="0">
                                          <p:val>
                                            <p:strVal val="1+#ppt_w/2"/>
                                          </p:val>
                                        </p:tav>
                                        <p:tav tm="100000">
                                          <p:val>
                                            <p:strVal val="#ppt_x"/>
                                          </p:val>
                                        </p:tav>
                                      </p:tavLst>
                                    </p:anim>
                                    <p:anim calcmode="lin" valueType="num">
                                      <p:cBhvr additive="base">
                                        <p:cTn id="8" dur="500" fill="hold"/>
                                        <p:tgtEl>
                                          <p:spTgt spid="512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135"/>
                                        </p:tgtEl>
                                        <p:attrNameLst>
                                          <p:attrName>style.visibility</p:attrName>
                                        </p:attrNameLst>
                                      </p:cBhvr>
                                      <p:to>
                                        <p:strVal val="visible"/>
                                      </p:to>
                                    </p:set>
                                    <p:anim calcmode="lin" valueType="num">
                                      <p:cBhvr additive="base">
                                        <p:cTn id="11" dur="500" fill="hold"/>
                                        <p:tgtEl>
                                          <p:spTgt spid="5135"/>
                                        </p:tgtEl>
                                        <p:attrNameLst>
                                          <p:attrName>ppt_x</p:attrName>
                                        </p:attrNameLst>
                                      </p:cBhvr>
                                      <p:tavLst>
                                        <p:tav tm="0">
                                          <p:val>
                                            <p:strVal val="1+#ppt_w/2"/>
                                          </p:val>
                                        </p:tav>
                                        <p:tav tm="100000">
                                          <p:val>
                                            <p:strVal val="#ppt_x"/>
                                          </p:val>
                                        </p:tav>
                                      </p:tavLst>
                                    </p:anim>
                                    <p:anim calcmode="lin" valueType="num">
                                      <p:cBhvr additive="base">
                                        <p:cTn id="12" dur="500" fill="hold"/>
                                        <p:tgtEl>
                                          <p:spTgt spid="513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48" presetClass="entr" presetSubtype="0" accel="50000" fill="hold" grpId="4" nodeType="afterEffect">
                                  <p:stCondLst>
                                    <p:cond delay="0"/>
                                  </p:stCondLst>
                                  <p:childTnLst>
                                    <p:set>
                                      <p:cBhvr>
                                        <p:cTn id="15" dur="1" fill="hold">
                                          <p:stCondLst>
                                            <p:cond delay="0"/>
                                          </p:stCondLst>
                                        </p:cTn>
                                        <p:tgtEl>
                                          <p:spTgt spid="5126"/>
                                        </p:tgtEl>
                                        <p:attrNameLst>
                                          <p:attrName>style.visibility</p:attrName>
                                        </p:attrNameLst>
                                      </p:cBhvr>
                                      <p:to>
                                        <p:strVal val="visible"/>
                                      </p:to>
                                    </p:set>
                                    <p:anim calcmode="lin" valueType="num">
                                      <p:cBhvr>
                                        <p:cTn id="16" dur="1000" fill="hold"/>
                                        <p:tgtEl>
                                          <p:spTgt spid="5126"/>
                                        </p:tgtEl>
                                        <p:attrNameLst>
                                          <p:attrName>style.rotation</p:attrName>
                                        </p:attrNameLst>
                                      </p:cBhvr>
                                      <p:tavLst>
                                        <p:tav tm="0">
                                          <p:val>
                                            <p:fltVal val="90"/>
                                          </p:val>
                                        </p:tav>
                                        <p:tav tm="80000">
                                          <p:val>
                                            <p:fltVal val="90"/>
                                          </p:val>
                                        </p:tav>
                                        <p:tav tm="80000">
                                          <p:val>
                                            <p:fltVal val="90"/>
                                          </p:val>
                                        </p:tav>
                                        <p:tav tm="100000">
                                          <p:val>
                                            <p:fltVal val="0"/>
                                          </p:val>
                                        </p:tav>
                                      </p:tavLst>
                                    </p:anim>
                                    <p:anim calcmode="lin" valueType="num">
                                      <p:cBhvr>
                                        <p:cTn id="17" dur="1000" fill="hold"/>
                                        <p:tgtEl>
                                          <p:spTgt spid="5126"/>
                                        </p:tgtEl>
                                        <p:attrNameLst>
                                          <p:attrName>ppt_x</p:attrName>
                                        </p:attrNameLst>
                                      </p:cBhvr>
                                      <p:tavLst>
                                        <p:tav tm="0">
                                          <p:val>
                                            <p:fltVal val="-1"/>
                                          </p:val>
                                        </p:tav>
                                        <p:tav tm="50000">
                                          <p:val>
                                            <p:fltVal val="0.95"/>
                                          </p:val>
                                        </p:tav>
                                        <p:tav tm="100000">
                                          <p:val>
                                            <p:strVal val="#ppt_x"/>
                                          </p:val>
                                        </p:tav>
                                      </p:tavLst>
                                    </p:anim>
                                    <p:anim calcmode="lin" valueType="num">
                                      <p:cBhvr>
                                        <p:cTn id="18" dur="1000" fill="hold"/>
                                        <p:tgtEl>
                                          <p:spTgt spid="5126"/>
                                        </p:tgtEl>
                                        <p:attrNameLst>
                                          <p:attrName>ppt_y</p:attrName>
                                        </p:attrNameLst>
                                      </p:cBhvr>
                                      <p:tavLst>
                                        <p:tav tm="0">
                                          <p:val>
                                            <p:strVal val="#ppt_y"/>
                                          </p:val>
                                        </p:tav>
                                        <p:tav tm="100000">
                                          <p:val>
                                            <p:strVal val="#ppt_y"/>
                                          </p:val>
                                        </p:tav>
                                      </p:tavLst>
                                    </p:anim>
                                    <p:animEffect transition="in" filter="fade">
                                      <p:cBhvr>
                                        <p:cTn id="19" dur="1000"/>
                                        <p:tgtEl>
                                          <p:spTgt spid="5126"/>
                                        </p:tgtEl>
                                      </p:cBhvr>
                                    </p:animEffect>
                                  </p:childTnLst>
                                </p:cTn>
                              </p:par>
                              <p:par>
                                <p:cTn id="20" presetID="13" presetClass="entr" presetSubtype="16" fill="hold" grpId="0"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plus(in)">
                                      <p:cBhvr>
                                        <p:cTn id="22"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2" grpId="0" animBg="1"/>
      <p:bldP spid="5135" grpId="0"/>
      <p:bldP spid="5126" grpId="1" animBg="1"/>
      <p:bldP spid="5126" grpId="2" animBg="1"/>
      <p:bldP spid="5126" grpId="3" animBg="1"/>
      <p:bldP spid="5126" grpId="4" animBg="1"/>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3" name="AutoShape 28"/>
          <p:cNvSpPr/>
          <p:nvPr/>
        </p:nvSpPr>
        <p:spPr>
          <a:xfrm>
            <a:off x="5137150" y="807720"/>
            <a:ext cx="3341688" cy="427038"/>
          </a:xfrm>
          <a:prstGeom prst="bevel">
            <a:avLst>
              <a:gd name="adj" fmla="val 12639"/>
            </a:avLst>
          </a:prstGeom>
          <a:solidFill>
            <a:srgbClr val="B28B64"/>
          </a:solidFill>
          <a:ln w="9525">
            <a:noFill/>
          </a:ln>
        </p:spPr>
        <p:txBody>
          <a:bodyPr wrap="none" anchor="ctr"/>
          <a:p>
            <a:endParaRPr lang="zh-CN" altLang="en-US" dirty="0">
              <a:latin typeface="Arial" panose="020B0604020202020204" pitchFamily="34" charset="0"/>
            </a:endParaRPr>
          </a:p>
        </p:txBody>
      </p:sp>
      <p:sp>
        <p:nvSpPr>
          <p:cNvPr id="5136" name="矩形 14"/>
          <p:cNvSpPr/>
          <p:nvPr/>
        </p:nvSpPr>
        <p:spPr>
          <a:xfrm>
            <a:off x="5916613" y="837248"/>
            <a:ext cx="1783080" cy="368300"/>
          </a:xfrm>
          <a:prstGeom prst="rect">
            <a:avLst/>
          </a:prstGeom>
          <a:noFill/>
          <a:ln w="9525">
            <a:noFill/>
          </a:ln>
        </p:spPr>
        <p:txBody>
          <a:bodyPr wrap="none">
            <a:spAutoFit/>
          </a:bodyPr>
          <a:p>
            <a:pPr algn="l"/>
            <a:r>
              <a:rPr lang="zh-CN" altLang="en-US" dirty="0">
                <a:latin typeface="微软雅黑" panose="020B0503020204020204" pitchFamily="34" charset="-122"/>
                <a:ea typeface="微软雅黑" panose="020B0503020204020204" pitchFamily="34" charset="-122"/>
              </a:rPr>
              <a:t>项目技术设计图</a:t>
            </a:r>
            <a:endParaRPr lang="zh-CN" altLang="en-US" dirty="0">
              <a:latin typeface="微软雅黑" panose="020B0503020204020204" pitchFamily="34" charset="-122"/>
              <a:ea typeface="微软雅黑" panose="020B0503020204020204" pitchFamily="34" charset="-122"/>
            </a:endParaRPr>
          </a:p>
        </p:txBody>
      </p:sp>
      <p:sp>
        <p:nvSpPr>
          <p:cNvPr id="5127" name="Freeform 32"/>
          <p:cNvSpPr/>
          <p:nvPr/>
        </p:nvSpPr>
        <p:spPr>
          <a:xfrm rot="-3279584" flipH="1">
            <a:off x="4012248" y="1149033"/>
            <a:ext cx="1074737" cy="601662"/>
          </a:xfrm>
          <a:custGeom>
            <a:avLst/>
            <a:gdLst>
              <a:gd name="txL" fmla="*/ 0 w 982"/>
              <a:gd name="txT" fmla="*/ 0 h 774"/>
              <a:gd name="txR" fmla="*/ 982 w 982"/>
              <a:gd name="txB" fmla="*/ 774 h 774"/>
            </a:gdLst>
            <a:ahLst/>
            <a:cxnLst>
              <a:cxn ang="0">
                <a:pos x="0"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0"/>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2147483647" y="2147483647"/>
              </a:cxn>
              <a:cxn ang="0">
                <a:pos x="0" y="2147483647"/>
              </a:cxn>
              <a:cxn ang="0">
                <a:pos x="0" y="2147483647"/>
              </a:cxn>
            </a:cxnLst>
            <a:rect l="txL" t="txT" r="txR" b="txB"/>
            <a:pathLst>
              <a:path w="982" h="774">
                <a:moveTo>
                  <a:pt x="0" y="774"/>
                </a:moveTo>
                <a:lnTo>
                  <a:pt x="2" y="770"/>
                </a:lnTo>
                <a:lnTo>
                  <a:pt x="8" y="754"/>
                </a:lnTo>
                <a:lnTo>
                  <a:pt x="16" y="730"/>
                </a:lnTo>
                <a:lnTo>
                  <a:pt x="32" y="698"/>
                </a:lnTo>
                <a:lnTo>
                  <a:pt x="50" y="660"/>
                </a:lnTo>
                <a:lnTo>
                  <a:pt x="76" y="618"/>
                </a:lnTo>
                <a:lnTo>
                  <a:pt x="106" y="574"/>
                </a:lnTo>
                <a:lnTo>
                  <a:pt x="142" y="528"/>
                </a:lnTo>
                <a:lnTo>
                  <a:pt x="186" y="482"/>
                </a:lnTo>
                <a:lnTo>
                  <a:pt x="236" y="438"/>
                </a:lnTo>
                <a:lnTo>
                  <a:pt x="294" y="398"/>
                </a:lnTo>
                <a:lnTo>
                  <a:pt x="360" y="360"/>
                </a:lnTo>
                <a:lnTo>
                  <a:pt x="426" y="332"/>
                </a:lnTo>
                <a:lnTo>
                  <a:pt x="488" y="314"/>
                </a:lnTo>
                <a:lnTo>
                  <a:pt x="544" y="304"/>
                </a:lnTo>
                <a:lnTo>
                  <a:pt x="594" y="300"/>
                </a:lnTo>
                <a:lnTo>
                  <a:pt x="638" y="300"/>
                </a:lnTo>
                <a:lnTo>
                  <a:pt x="678" y="304"/>
                </a:lnTo>
                <a:lnTo>
                  <a:pt x="710" y="312"/>
                </a:lnTo>
                <a:lnTo>
                  <a:pt x="736" y="320"/>
                </a:lnTo>
                <a:lnTo>
                  <a:pt x="754" y="326"/>
                </a:lnTo>
                <a:lnTo>
                  <a:pt x="766" y="332"/>
                </a:lnTo>
                <a:lnTo>
                  <a:pt x="770" y="334"/>
                </a:lnTo>
                <a:lnTo>
                  <a:pt x="680" y="476"/>
                </a:lnTo>
                <a:lnTo>
                  <a:pt x="982" y="370"/>
                </a:lnTo>
                <a:lnTo>
                  <a:pt x="912" y="0"/>
                </a:lnTo>
                <a:lnTo>
                  <a:pt x="854" y="150"/>
                </a:lnTo>
                <a:lnTo>
                  <a:pt x="850" y="148"/>
                </a:lnTo>
                <a:lnTo>
                  <a:pt x="838" y="142"/>
                </a:lnTo>
                <a:lnTo>
                  <a:pt x="822" y="134"/>
                </a:lnTo>
                <a:lnTo>
                  <a:pt x="798" y="126"/>
                </a:lnTo>
                <a:lnTo>
                  <a:pt x="768" y="120"/>
                </a:lnTo>
                <a:lnTo>
                  <a:pt x="732" y="114"/>
                </a:lnTo>
                <a:lnTo>
                  <a:pt x="692" y="110"/>
                </a:lnTo>
                <a:lnTo>
                  <a:pt x="646" y="110"/>
                </a:lnTo>
                <a:lnTo>
                  <a:pt x="596" y="116"/>
                </a:lnTo>
                <a:lnTo>
                  <a:pt x="540" y="126"/>
                </a:lnTo>
                <a:lnTo>
                  <a:pt x="482" y="146"/>
                </a:lnTo>
                <a:lnTo>
                  <a:pt x="422" y="172"/>
                </a:lnTo>
                <a:lnTo>
                  <a:pt x="356" y="210"/>
                </a:lnTo>
                <a:lnTo>
                  <a:pt x="290" y="258"/>
                </a:lnTo>
                <a:lnTo>
                  <a:pt x="230" y="310"/>
                </a:lnTo>
                <a:lnTo>
                  <a:pt x="178" y="364"/>
                </a:lnTo>
                <a:lnTo>
                  <a:pt x="136" y="422"/>
                </a:lnTo>
                <a:lnTo>
                  <a:pt x="100" y="480"/>
                </a:lnTo>
                <a:lnTo>
                  <a:pt x="72" y="536"/>
                </a:lnTo>
                <a:lnTo>
                  <a:pt x="48" y="590"/>
                </a:lnTo>
                <a:lnTo>
                  <a:pt x="30" y="640"/>
                </a:lnTo>
                <a:lnTo>
                  <a:pt x="18" y="684"/>
                </a:lnTo>
                <a:lnTo>
                  <a:pt x="8" y="722"/>
                </a:lnTo>
                <a:lnTo>
                  <a:pt x="4" y="750"/>
                </a:lnTo>
                <a:lnTo>
                  <a:pt x="0" y="768"/>
                </a:lnTo>
                <a:lnTo>
                  <a:pt x="0" y="774"/>
                </a:lnTo>
              </a:path>
            </a:pathLst>
          </a:custGeom>
          <a:solidFill>
            <a:srgbClr val="F07228"/>
          </a:solidFill>
          <a:ln w="12700">
            <a:noFill/>
          </a:ln>
        </p:spPr>
        <p:txBody>
          <a:bodyPr/>
          <a:p>
            <a:endParaRPr lang="zh-CN" altLang="en-US" dirty="0">
              <a:latin typeface="Arial" panose="020B0604020202020204" pitchFamily="34" charset="0"/>
            </a:endParaRPr>
          </a:p>
        </p:txBody>
      </p:sp>
      <p:sp>
        <p:nvSpPr>
          <p:cNvPr id="3" name="矩形 6"/>
          <p:cNvSpPr/>
          <p:nvPr/>
        </p:nvSpPr>
        <p:spPr>
          <a:xfrm>
            <a:off x="357188" y="285750"/>
            <a:ext cx="2316480" cy="521970"/>
          </a:xfrm>
          <a:prstGeom prst="rect">
            <a:avLst/>
          </a:prstGeom>
          <a:noFill/>
          <a:ln w="9525">
            <a:noFill/>
          </a:ln>
        </p:spPr>
        <p:txBody>
          <a:bodyPr wrap="none">
            <a:spAutoFit/>
          </a:bodyPr>
          <a:p>
            <a:r>
              <a:rPr lang="zh-CN" altLang="en-US" sz="2800" dirty="0">
                <a:latin typeface="微软雅黑" panose="020B0503020204020204" pitchFamily="34" charset="-122"/>
                <a:ea typeface="微软雅黑" panose="020B0503020204020204" pitchFamily="34" charset="-122"/>
              </a:rPr>
              <a:t>项目整体架构</a:t>
            </a:r>
            <a:endParaRPr lang="zh-CN" altLang="en-US" sz="2800" dirty="0">
              <a:latin typeface="微软雅黑" panose="020B0503020204020204" pitchFamily="34" charset="-122"/>
              <a:ea typeface="微软雅黑" panose="020B0503020204020204" pitchFamily="34" charset="-122"/>
            </a:endParaRPr>
          </a:p>
        </p:txBody>
      </p:sp>
      <p:grpSp>
        <p:nvGrpSpPr>
          <p:cNvPr id="1073743896" name="组合 1073743895"/>
          <p:cNvGrpSpPr/>
          <p:nvPr/>
        </p:nvGrpSpPr>
        <p:grpSpPr>
          <a:xfrm>
            <a:off x="883920" y="1789430"/>
            <a:ext cx="7376160" cy="3279140"/>
            <a:chOff x="6252" y="11284"/>
            <a:chExt cx="9612" cy="4272"/>
          </a:xfrm>
        </p:grpSpPr>
        <p:sp>
          <p:nvSpPr>
            <p:cNvPr id="1073743875" name="文本框 22"/>
            <p:cNvSpPr txBox="1"/>
            <p:nvPr/>
          </p:nvSpPr>
          <p:spPr>
            <a:xfrm>
              <a:off x="9397" y="11597"/>
              <a:ext cx="6083" cy="3959"/>
            </a:xfrm>
            <a:prstGeom prst="rect">
              <a:avLst/>
            </a:prstGeom>
            <a:solidFill>
              <a:srgbClr val="FFFFFF"/>
            </a:solidFill>
            <a:ln w="25400" cap="flat" cmpd="sng">
              <a:solidFill>
                <a:srgbClr val="000000"/>
              </a:solidFill>
              <a:prstDash val="solid"/>
              <a:round/>
              <a:headEnd type="none" w="med" len="med"/>
              <a:tailEnd type="none" w="med" len="med"/>
            </a:ln>
          </p:spPr>
          <p:txBody>
            <a:bodyPr vert="horz" wrap="square" anchor="t"/>
            <a:p>
              <a:endParaRPr lang="zh-CN" altLang="en-US" sz="1400"/>
            </a:p>
            <a:p>
              <a:endParaRPr lang="zh-CN" altLang="en-US" sz="1400"/>
            </a:p>
          </p:txBody>
        </p:sp>
        <p:sp>
          <p:nvSpPr>
            <p:cNvPr id="1073743874" name="矩形 10"/>
            <p:cNvSpPr/>
            <p:nvPr/>
          </p:nvSpPr>
          <p:spPr>
            <a:xfrm>
              <a:off x="6504" y="11752"/>
              <a:ext cx="2580" cy="3804"/>
            </a:xfrm>
            <a:prstGeom prst="rect">
              <a:avLst/>
            </a:prstGeom>
            <a:solidFill>
              <a:srgbClr val="FFFFFF"/>
            </a:solidFill>
            <a:ln w="25400" cap="flat" cmpd="sng">
              <a:solidFill>
                <a:srgbClr val="000000"/>
              </a:solidFill>
              <a:prstDash val="solid"/>
              <a:round/>
              <a:headEnd type="none" w="med" len="med"/>
              <a:tailEnd type="none" w="med" len="med"/>
            </a:ln>
          </p:spPr>
          <p:txBody>
            <a:bodyPr/>
            <a:p>
              <a:endParaRPr lang="zh-CN" altLang="en-US" sz="1400"/>
            </a:p>
          </p:txBody>
        </p:sp>
        <p:sp>
          <p:nvSpPr>
            <p:cNvPr id="1073743876" name="文本框 2"/>
            <p:cNvSpPr txBox="1"/>
            <p:nvPr/>
          </p:nvSpPr>
          <p:spPr>
            <a:xfrm>
              <a:off x="7224" y="12100"/>
              <a:ext cx="1069" cy="829"/>
            </a:xfrm>
            <a:prstGeom prst="rect">
              <a:avLst/>
            </a:prstGeom>
            <a:solidFill>
              <a:srgbClr val="FFFFFF"/>
            </a:solidFill>
            <a:ln w="6350" cap="flat" cmpd="sng">
              <a:solidFill>
                <a:srgbClr val="000000"/>
              </a:solidFill>
              <a:prstDash val="solid"/>
              <a:round/>
              <a:headEnd type="none" w="med" len="med"/>
              <a:tailEnd type="none" w="med" len="med"/>
            </a:ln>
          </p:spPr>
          <p:txBody>
            <a:bodyPr vert="horz" wrap="square" anchor="t"/>
            <a:p>
              <a:r>
                <a:rPr lang="zh-CN" altLang="en-US" sz="1400"/>
                <a:t>终端：</a:t>
              </a:r>
              <a:endParaRPr lang="zh-CN" altLang="en-US" sz="1400"/>
            </a:p>
            <a:p>
              <a:r>
                <a:rPr lang="zh-CN" altLang="en-US" sz="1400"/>
                <a:t>LED灯泡</a:t>
              </a:r>
              <a:endParaRPr lang="zh-CN" altLang="en-US" sz="1400"/>
            </a:p>
            <a:p>
              <a:endParaRPr lang="zh-CN" altLang="en-US" sz="1400"/>
            </a:p>
          </p:txBody>
        </p:sp>
        <p:sp>
          <p:nvSpPr>
            <p:cNvPr id="1073743877" name="文本框 3"/>
            <p:cNvSpPr txBox="1"/>
            <p:nvPr/>
          </p:nvSpPr>
          <p:spPr>
            <a:xfrm>
              <a:off x="7140" y="13708"/>
              <a:ext cx="1272" cy="1452"/>
            </a:xfrm>
            <a:prstGeom prst="rect">
              <a:avLst/>
            </a:prstGeom>
            <a:solidFill>
              <a:srgbClr val="FFFFFF"/>
            </a:solidFill>
            <a:ln w="6350" cap="flat" cmpd="sng">
              <a:solidFill>
                <a:srgbClr val="000000"/>
              </a:solidFill>
              <a:prstDash val="solid"/>
              <a:round/>
              <a:headEnd type="none" w="med" len="med"/>
              <a:tailEnd type="none" w="med" len="med"/>
            </a:ln>
          </p:spPr>
          <p:txBody>
            <a:bodyPr vert="horz" wrap="square" anchor="t"/>
            <a:p>
              <a:r>
                <a:rPr lang="zh-CN" altLang="en-US" sz="1400"/>
                <a:t>协调器：</a:t>
              </a:r>
              <a:endParaRPr lang="zh-CN" altLang="en-US" sz="1400"/>
            </a:p>
            <a:p>
              <a:r>
                <a:rPr lang="zh-CN" altLang="en-US" sz="1400"/>
                <a:t>光照传感器/红外热释电传感器</a:t>
              </a:r>
              <a:endParaRPr lang="zh-CN" altLang="en-US" sz="1400"/>
            </a:p>
            <a:p>
              <a:endParaRPr lang="zh-CN" altLang="en-US" sz="1400"/>
            </a:p>
          </p:txBody>
        </p:sp>
        <p:cxnSp>
          <p:nvCxnSpPr>
            <p:cNvPr id="1073743878" name="直接箭头连接符 4"/>
            <p:cNvCxnSpPr>
              <a:stCxn id="1073743876" idx="2"/>
              <a:endCxn id="1073743877" idx="0"/>
            </p:cNvCxnSpPr>
            <p:nvPr/>
          </p:nvCxnSpPr>
          <p:spPr>
            <a:xfrm>
              <a:off x="7759" y="12929"/>
              <a:ext cx="17" cy="779"/>
            </a:xfrm>
            <a:prstGeom prst="straightConnector1">
              <a:avLst/>
            </a:prstGeom>
            <a:ln w="25400" cap="flat" cmpd="sng">
              <a:solidFill>
                <a:srgbClr val="000000"/>
              </a:solidFill>
              <a:prstDash val="solid"/>
              <a:round/>
              <a:headEnd type="arrow" w="med" len="med"/>
              <a:tailEnd type="arrow" w="med" len="med"/>
            </a:ln>
            <a:effectLst>
              <a:outerShdw dist="20000" dir="5400000" rotWithShape="0">
                <a:srgbClr val="000000">
                  <a:alpha val="37999"/>
                </a:srgbClr>
              </a:outerShdw>
            </a:effectLst>
          </p:spPr>
        </p:cxnSp>
        <p:sp>
          <p:nvSpPr>
            <p:cNvPr id="1073743879" name="文本框 5"/>
            <p:cNvSpPr txBox="1"/>
            <p:nvPr/>
          </p:nvSpPr>
          <p:spPr>
            <a:xfrm>
              <a:off x="11940" y="13540"/>
              <a:ext cx="995" cy="468"/>
            </a:xfrm>
            <a:prstGeom prst="rect">
              <a:avLst/>
            </a:prstGeom>
            <a:solidFill>
              <a:srgbClr val="FFFFFF"/>
            </a:solidFill>
            <a:ln w="6350" cap="flat" cmpd="sng">
              <a:solidFill>
                <a:srgbClr val="000000"/>
              </a:solidFill>
              <a:prstDash val="solid"/>
              <a:round/>
              <a:headEnd type="none" w="med" len="med"/>
              <a:tailEnd type="none" w="med" len="med"/>
            </a:ln>
          </p:spPr>
          <p:txBody>
            <a:bodyPr vert="horz" wrap="square" anchor="t"/>
            <a:p>
              <a:r>
                <a:rPr lang="zh-CN" altLang="en-US" sz="1400"/>
                <a:t>协调器</a:t>
              </a:r>
              <a:endParaRPr lang="zh-CN" altLang="en-US" sz="1400"/>
            </a:p>
            <a:p>
              <a:endParaRPr lang="zh-CN" altLang="en-US" sz="1400"/>
            </a:p>
          </p:txBody>
        </p:sp>
        <p:sp>
          <p:nvSpPr>
            <p:cNvPr id="1073743880" name="文本框 6"/>
            <p:cNvSpPr txBox="1"/>
            <p:nvPr/>
          </p:nvSpPr>
          <p:spPr>
            <a:xfrm>
              <a:off x="9792" y="11884"/>
              <a:ext cx="1092" cy="1114"/>
            </a:xfrm>
            <a:prstGeom prst="rect">
              <a:avLst/>
            </a:prstGeom>
            <a:solidFill>
              <a:srgbClr val="FFFFFF"/>
            </a:solidFill>
            <a:ln w="6350" cap="flat" cmpd="sng">
              <a:solidFill>
                <a:srgbClr val="000000"/>
              </a:solidFill>
              <a:prstDash val="solid"/>
              <a:round/>
              <a:headEnd type="none" w="med" len="med"/>
              <a:tailEnd type="none" w="med" len="med"/>
            </a:ln>
          </p:spPr>
          <p:txBody>
            <a:bodyPr vert="horz" wrap="square" anchor="t"/>
            <a:p>
              <a:r>
                <a:rPr lang="zh-CN" altLang="en-US" sz="1400"/>
                <a:t>终端：</a:t>
              </a:r>
              <a:endParaRPr lang="zh-CN" altLang="en-US" sz="1400"/>
            </a:p>
            <a:p>
              <a:r>
                <a:rPr lang="zh-CN" altLang="en-US" sz="1400"/>
                <a:t>温度传感器</a:t>
              </a:r>
              <a:endParaRPr lang="zh-CN" altLang="en-US" sz="1400"/>
            </a:p>
            <a:p>
              <a:endParaRPr lang="zh-CN" altLang="en-US" sz="1400"/>
            </a:p>
          </p:txBody>
        </p:sp>
        <p:sp>
          <p:nvSpPr>
            <p:cNvPr id="1073743881" name="文本框 7"/>
            <p:cNvSpPr txBox="1"/>
            <p:nvPr/>
          </p:nvSpPr>
          <p:spPr>
            <a:xfrm>
              <a:off x="11232" y="11896"/>
              <a:ext cx="1044" cy="1104"/>
            </a:xfrm>
            <a:prstGeom prst="rect">
              <a:avLst/>
            </a:prstGeom>
            <a:solidFill>
              <a:srgbClr val="FFFFFF"/>
            </a:solidFill>
            <a:ln w="6350" cap="flat" cmpd="sng">
              <a:solidFill>
                <a:srgbClr val="000000"/>
              </a:solidFill>
              <a:prstDash val="solid"/>
              <a:round/>
              <a:headEnd type="none" w="med" len="med"/>
              <a:tailEnd type="none" w="med" len="med"/>
            </a:ln>
          </p:spPr>
          <p:txBody>
            <a:bodyPr vert="horz" wrap="square" anchor="t"/>
            <a:p>
              <a:r>
                <a:rPr lang="zh-CN" altLang="en-US" sz="1400"/>
                <a:t>终端：</a:t>
              </a:r>
              <a:endParaRPr lang="zh-CN" altLang="en-US" sz="1400"/>
            </a:p>
            <a:p>
              <a:r>
                <a:rPr lang="zh-CN" altLang="en-US" sz="1400"/>
                <a:t>湿度传感器</a:t>
              </a:r>
              <a:endParaRPr lang="zh-CN" altLang="en-US" sz="1400"/>
            </a:p>
            <a:p>
              <a:endParaRPr lang="zh-CN" altLang="en-US" sz="1400"/>
            </a:p>
          </p:txBody>
        </p:sp>
        <p:sp>
          <p:nvSpPr>
            <p:cNvPr id="1073743882" name="文本框 8"/>
            <p:cNvSpPr txBox="1"/>
            <p:nvPr/>
          </p:nvSpPr>
          <p:spPr>
            <a:xfrm>
              <a:off x="12540" y="11908"/>
              <a:ext cx="1020" cy="1092"/>
            </a:xfrm>
            <a:prstGeom prst="rect">
              <a:avLst/>
            </a:prstGeom>
            <a:solidFill>
              <a:srgbClr val="FFFFFF"/>
            </a:solidFill>
            <a:ln w="6350" cap="flat" cmpd="sng">
              <a:solidFill>
                <a:srgbClr val="000000"/>
              </a:solidFill>
              <a:prstDash val="solid"/>
              <a:round/>
              <a:headEnd type="none" w="med" len="med"/>
              <a:tailEnd type="none" w="med" len="med"/>
            </a:ln>
          </p:spPr>
          <p:txBody>
            <a:bodyPr vert="horz" wrap="square" anchor="t"/>
            <a:p>
              <a:r>
                <a:rPr lang="zh-CN" altLang="en-US" sz="1400"/>
                <a:t>终端：</a:t>
              </a:r>
              <a:endParaRPr lang="zh-CN" altLang="en-US" sz="1400"/>
            </a:p>
            <a:p>
              <a:r>
                <a:rPr lang="zh-CN" altLang="en-US" sz="1400"/>
                <a:t>光照传感器</a:t>
              </a:r>
              <a:endParaRPr lang="zh-CN" altLang="en-US" sz="1400"/>
            </a:p>
            <a:p>
              <a:endParaRPr lang="zh-CN" altLang="en-US" sz="1400"/>
            </a:p>
          </p:txBody>
        </p:sp>
        <p:sp>
          <p:nvSpPr>
            <p:cNvPr id="1073743883" name="文本框 9"/>
            <p:cNvSpPr txBox="1"/>
            <p:nvPr/>
          </p:nvSpPr>
          <p:spPr>
            <a:xfrm>
              <a:off x="13848" y="11908"/>
              <a:ext cx="1092" cy="1104"/>
            </a:xfrm>
            <a:prstGeom prst="rect">
              <a:avLst/>
            </a:prstGeom>
            <a:solidFill>
              <a:srgbClr val="FFFFFF"/>
            </a:solidFill>
            <a:ln w="6350" cap="flat" cmpd="sng">
              <a:solidFill>
                <a:srgbClr val="000000"/>
              </a:solidFill>
              <a:prstDash val="solid"/>
              <a:round/>
              <a:headEnd type="none" w="med" len="med"/>
              <a:tailEnd type="none" w="med" len="med"/>
            </a:ln>
          </p:spPr>
          <p:txBody>
            <a:bodyPr vert="horz" wrap="square" anchor="t"/>
            <a:p>
              <a:r>
                <a:rPr lang="zh-CN" altLang="en-US" sz="1400"/>
                <a:t>终端：运动传感器</a:t>
              </a:r>
              <a:endParaRPr lang="zh-CN" altLang="en-US" sz="1400"/>
            </a:p>
            <a:p>
              <a:endParaRPr lang="zh-CN" altLang="en-US" sz="1400"/>
            </a:p>
          </p:txBody>
        </p:sp>
        <p:sp>
          <p:nvSpPr>
            <p:cNvPr id="1073743884" name="文本框 11"/>
            <p:cNvSpPr txBox="1"/>
            <p:nvPr/>
          </p:nvSpPr>
          <p:spPr>
            <a:xfrm>
              <a:off x="6252" y="11476"/>
              <a:ext cx="1404" cy="492"/>
            </a:xfrm>
            <a:prstGeom prst="rect">
              <a:avLst/>
            </a:prstGeom>
            <a:solidFill>
              <a:srgbClr val="FFFFFF"/>
            </a:solidFill>
            <a:ln w="25400" cap="flat" cmpd="sng">
              <a:solidFill>
                <a:srgbClr val="000000"/>
              </a:solidFill>
              <a:prstDash val="solid"/>
              <a:round/>
              <a:headEnd type="none" w="med" len="med"/>
              <a:tailEnd type="none" w="med" len="med"/>
            </a:ln>
          </p:spPr>
          <p:txBody>
            <a:bodyPr vert="horz" wrap="square" anchor="t"/>
            <a:p>
              <a:r>
                <a:rPr lang="zh-CN" altLang="en-US" sz="1400"/>
                <a:t>单个小系统</a:t>
              </a:r>
              <a:endParaRPr lang="zh-CN" altLang="en-US" sz="1400"/>
            </a:p>
            <a:p>
              <a:endParaRPr lang="zh-CN" altLang="en-US" sz="1400"/>
            </a:p>
          </p:txBody>
        </p:sp>
        <p:cxnSp>
          <p:nvCxnSpPr>
            <p:cNvPr id="1073743885" name="直接箭头连接符 12"/>
            <p:cNvCxnSpPr>
              <a:stCxn id="1073743880" idx="2"/>
              <a:endCxn id="1073743879" idx="0"/>
            </p:cNvCxnSpPr>
            <p:nvPr/>
          </p:nvCxnSpPr>
          <p:spPr>
            <a:xfrm>
              <a:off x="10338" y="12998"/>
              <a:ext cx="2100" cy="542"/>
            </a:xfrm>
            <a:prstGeom prst="straightConnector1">
              <a:avLst/>
            </a:prstGeom>
            <a:ln w="9525" cap="flat" cmpd="sng">
              <a:solidFill>
                <a:srgbClr val="000000"/>
              </a:solidFill>
              <a:prstDash val="solid"/>
              <a:round/>
              <a:headEnd type="none" w="med" len="med"/>
              <a:tailEnd type="arrow" w="med" len="med"/>
            </a:ln>
          </p:spPr>
        </p:cxnSp>
        <p:cxnSp>
          <p:nvCxnSpPr>
            <p:cNvPr id="1073743886" name="直接箭头连接符 13"/>
            <p:cNvCxnSpPr>
              <a:stCxn id="1073743881" idx="2"/>
              <a:endCxn id="1073743879" idx="0"/>
            </p:cNvCxnSpPr>
            <p:nvPr/>
          </p:nvCxnSpPr>
          <p:spPr>
            <a:xfrm>
              <a:off x="11754" y="13000"/>
              <a:ext cx="684" cy="540"/>
            </a:xfrm>
            <a:prstGeom prst="straightConnector1">
              <a:avLst/>
            </a:prstGeom>
            <a:ln w="9525" cap="flat" cmpd="sng">
              <a:solidFill>
                <a:srgbClr val="000000"/>
              </a:solidFill>
              <a:prstDash val="solid"/>
              <a:round/>
              <a:headEnd type="none" w="med" len="med"/>
              <a:tailEnd type="arrow" w="med" len="med"/>
            </a:ln>
          </p:spPr>
        </p:cxnSp>
        <p:cxnSp>
          <p:nvCxnSpPr>
            <p:cNvPr id="1073743887" name="直接箭头连接符 14"/>
            <p:cNvCxnSpPr>
              <a:stCxn id="1073743882" idx="2"/>
              <a:endCxn id="1073743879" idx="0"/>
            </p:cNvCxnSpPr>
            <p:nvPr/>
          </p:nvCxnSpPr>
          <p:spPr>
            <a:xfrm flipH="1">
              <a:off x="12438" y="13000"/>
              <a:ext cx="612" cy="540"/>
            </a:xfrm>
            <a:prstGeom prst="straightConnector1">
              <a:avLst/>
            </a:prstGeom>
            <a:ln w="9525" cap="flat" cmpd="sng">
              <a:solidFill>
                <a:srgbClr val="000000"/>
              </a:solidFill>
              <a:prstDash val="solid"/>
              <a:round/>
              <a:headEnd type="none" w="med" len="med"/>
              <a:tailEnd type="arrow" w="med" len="med"/>
            </a:ln>
          </p:spPr>
        </p:cxnSp>
        <p:cxnSp>
          <p:nvCxnSpPr>
            <p:cNvPr id="1073743888" name="直接箭头连接符 15"/>
            <p:cNvCxnSpPr>
              <a:stCxn id="1073743883" idx="2"/>
              <a:endCxn id="1073743879" idx="0"/>
            </p:cNvCxnSpPr>
            <p:nvPr/>
          </p:nvCxnSpPr>
          <p:spPr>
            <a:xfrm flipH="1">
              <a:off x="12438" y="13012"/>
              <a:ext cx="1956" cy="528"/>
            </a:xfrm>
            <a:prstGeom prst="straightConnector1">
              <a:avLst/>
            </a:prstGeom>
            <a:ln w="9525" cap="flat" cmpd="sng">
              <a:solidFill>
                <a:srgbClr val="000000"/>
              </a:solidFill>
              <a:prstDash val="solid"/>
              <a:round/>
              <a:headEnd type="none" w="med" len="med"/>
              <a:tailEnd type="arrow" w="med" len="med"/>
            </a:ln>
          </p:spPr>
        </p:cxnSp>
        <p:sp>
          <p:nvSpPr>
            <p:cNvPr id="1073743889" name="文本框 16"/>
            <p:cNvSpPr txBox="1"/>
            <p:nvPr/>
          </p:nvSpPr>
          <p:spPr>
            <a:xfrm>
              <a:off x="10632" y="13528"/>
              <a:ext cx="577" cy="469"/>
            </a:xfrm>
            <a:prstGeom prst="rect">
              <a:avLst/>
            </a:prstGeom>
            <a:solidFill>
              <a:srgbClr val="FFFFFF"/>
            </a:solidFill>
            <a:ln w="6350" cap="flat" cmpd="sng">
              <a:solidFill>
                <a:srgbClr val="000000"/>
              </a:solidFill>
              <a:prstDash val="solid"/>
              <a:round/>
              <a:headEnd type="none" w="med" len="med"/>
              <a:tailEnd type="none" w="med" len="med"/>
            </a:ln>
          </p:spPr>
          <p:txBody>
            <a:bodyPr vert="horz" wrap="square" anchor="t"/>
            <a:p>
              <a:r>
                <a:rPr lang="zh-CN" altLang="en-US" sz="1400"/>
                <a:t>PC</a:t>
              </a:r>
              <a:endParaRPr lang="zh-CN" altLang="en-US" sz="1400"/>
            </a:p>
            <a:p>
              <a:endParaRPr lang="zh-CN" altLang="en-US" sz="1400"/>
            </a:p>
          </p:txBody>
        </p:sp>
        <p:sp>
          <p:nvSpPr>
            <p:cNvPr id="1073743890" name="文本框 17"/>
            <p:cNvSpPr txBox="1"/>
            <p:nvPr/>
          </p:nvSpPr>
          <p:spPr>
            <a:xfrm>
              <a:off x="10296" y="14584"/>
              <a:ext cx="1209" cy="517"/>
            </a:xfrm>
            <a:prstGeom prst="rect">
              <a:avLst/>
            </a:prstGeom>
            <a:solidFill>
              <a:srgbClr val="FFFFFF"/>
            </a:solidFill>
            <a:ln w="6350" cap="flat" cmpd="sng">
              <a:solidFill>
                <a:srgbClr val="000000"/>
              </a:solidFill>
              <a:prstDash val="solid"/>
              <a:round/>
              <a:headEnd type="none" w="med" len="med"/>
              <a:tailEnd type="none" w="med" len="med"/>
            </a:ln>
          </p:spPr>
          <p:txBody>
            <a:bodyPr vert="horz" wrap="square" anchor="t"/>
            <a:p>
              <a:r>
                <a:rPr lang="zh-CN" altLang="en-US" sz="1400"/>
                <a:t>云服务器</a:t>
              </a:r>
              <a:endParaRPr lang="zh-CN" altLang="en-US" sz="1400"/>
            </a:p>
            <a:p>
              <a:endParaRPr lang="zh-CN" altLang="en-US" sz="1400"/>
            </a:p>
          </p:txBody>
        </p:sp>
        <p:cxnSp>
          <p:nvCxnSpPr>
            <p:cNvPr id="1073743891" name="直接箭头连接符 18"/>
            <p:cNvCxnSpPr>
              <a:stCxn id="1073743879" idx="1"/>
              <a:endCxn id="1073743889" idx="3"/>
            </p:cNvCxnSpPr>
            <p:nvPr/>
          </p:nvCxnSpPr>
          <p:spPr>
            <a:xfrm flipH="1" flipV="1">
              <a:off x="11209" y="13763"/>
              <a:ext cx="731" cy="11"/>
            </a:xfrm>
            <a:prstGeom prst="straightConnector1">
              <a:avLst/>
            </a:prstGeom>
            <a:ln w="9525" cap="flat" cmpd="sng">
              <a:solidFill>
                <a:srgbClr val="000000"/>
              </a:solidFill>
              <a:prstDash val="solid"/>
              <a:round/>
              <a:headEnd type="none" w="med" len="med"/>
              <a:tailEnd type="arrow" w="med" len="med"/>
            </a:ln>
          </p:spPr>
        </p:cxnSp>
        <p:cxnSp>
          <p:nvCxnSpPr>
            <p:cNvPr id="1073743892" name="直接箭头连接符 19"/>
            <p:cNvCxnSpPr>
              <a:stCxn id="1073743889" idx="2"/>
              <a:endCxn id="1073743890" idx="0"/>
            </p:cNvCxnSpPr>
            <p:nvPr/>
          </p:nvCxnSpPr>
          <p:spPr>
            <a:xfrm flipH="1">
              <a:off x="10901" y="13997"/>
              <a:ext cx="20" cy="587"/>
            </a:xfrm>
            <a:prstGeom prst="straightConnector1">
              <a:avLst/>
            </a:prstGeom>
            <a:ln w="9525" cap="flat" cmpd="sng">
              <a:solidFill>
                <a:srgbClr val="000000"/>
              </a:solidFill>
              <a:prstDash val="solid"/>
              <a:round/>
              <a:headEnd type="none" w="med" len="med"/>
              <a:tailEnd type="arrow" w="med" len="med"/>
            </a:ln>
          </p:spPr>
        </p:cxnSp>
        <p:sp>
          <p:nvSpPr>
            <p:cNvPr id="1073743893" name="文本框 20"/>
            <p:cNvSpPr txBox="1"/>
            <p:nvPr/>
          </p:nvSpPr>
          <p:spPr>
            <a:xfrm>
              <a:off x="12576" y="14452"/>
              <a:ext cx="2123" cy="744"/>
            </a:xfrm>
            <a:prstGeom prst="rect">
              <a:avLst/>
            </a:prstGeom>
            <a:solidFill>
              <a:srgbClr val="FFFFFF"/>
            </a:solidFill>
            <a:ln w="25400" cap="flat" cmpd="sng">
              <a:solidFill>
                <a:srgbClr val="000000"/>
              </a:solidFill>
              <a:prstDash val="solid"/>
              <a:round/>
              <a:headEnd type="none" w="med" len="med"/>
              <a:tailEnd type="none" w="med" len="med"/>
            </a:ln>
          </p:spPr>
          <p:txBody>
            <a:bodyPr vert="horz" wrap="square" anchor="t"/>
            <a:p>
              <a:r>
                <a:rPr lang="zh-CN" altLang="en-US" sz="1400"/>
                <a:t>灯、空调、智能插座等</a:t>
              </a:r>
              <a:endParaRPr lang="zh-CN" altLang="en-US" sz="1400"/>
            </a:p>
            <a:p>
              <a:endParaRPr lang="zh-CN" altLang="en-US" sz="1400"/>
            </a:p>
          </p:txBody>
        </p:sp>
        <p:cxnSp>
          <p:nvCxnSpPr>
            <p:cNvPr id="1073743894" name="直接箭头连接符 21"/>
            <p:cNvCxnSpPr>
              <a:stCxn id="1073743879" idx="3"/>
              <a:endCxn id="1073743893" idx="0"/>
            </p:cNvCxnSpPr>
            <p:nvPr/>
          </p:nvCxnSpPr>
          <p:spPr>
            <a:xfrm>
              <a:off x="12935" y="13774"/>
              <a:ext cx="703" cy="678"/>
            </a:xfrm>
            <a:prstGeom prst="straightConnector1">
              <a:avLst/>
            </a:prstGeom>
            <a:ln w="9525" cap="flat" cmpd="sng">
              <a:solidFill>
                <a:srgbClr val="000000"/>
              </a:solidFill>
              <a:prstDash val="solid"/>
              <a:round/>
              <a:headEnd type="none" w="med" len="med"/>
              <a:tailEnd type="arrow" w="med" len="med"/>
            </a:ln>
          </p:spPr>
        </p:cxnSp>
        <p:sp>
          <p:nvSpPr>
            <p:cNvPr id="1073743895" name="文本框 1073743894"/>
            <p:cNvSpPr txBox="1"/>
            <p:nvPr/>
          </p:nvSpPr>
          <p:spPr>
            <a:xfrm>
              <a:off x="14832" y="11284"/>
              <a:ext cx="1032" cy="576"/>
            </a:xfrm>
            <a:prstGeom prst="rect">
              <a:avLst/>
            </a:prstGeom>
            <a:solidFill>
              <a:srgbClr val="FFFFFF"/>
            </a:solidFill>
            <a:ln w="25400" cap="flat" cmpd="sng">
              <a:solidFill>
                <a:srgbClr val="000000"/>
              </a:solidFill>
              <a:prstDash val="solid"/>
              <a:round/>
              <a:headEnd type="none" w="med" len="med"/>
              <a:tailEnd type="none" w="med" len="med"/>
            </a:ln>
          </p:spPr>
          <p:txBody>
            <a:bodyPr vert="horz" wrap="square" anchor="t"/>
            <a:p>
              <a:r>
                <a:rPr lang="zh-CN" altLang="en-US" sz="1400"/>
                <a:t>大环境</a:t>
              </a:r>
              <a:endParaRPr lang="zh-CN" altLang="en-US" sz="1400"/>
            </a:p>
            <a:p>
              <a:endParaRPr lang="zh-CN" altLang="en-US" sz="140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136"/>
                                        </p:tgtEl>
                                        <p:attrNameLst>
                                          <p:attrName>style.visibility</p:attrName>
                                        </p:attrNameLst>
                                      </p:cBhvr>
                                      <p:to>
                                        <p:strVal val="visible"/>
                                      </p:to>
                                    </p:set>
                                    <p:anim calcmode="lin" valueType="num">
                                      <p:cBhvr additive="base">
                                        <p:cTn id="7" dur="500" fill="hold"/>
                                        <p:tgtEl>
                                          <p:spTgt spid="5136"/>
                                        </p:tgtEl>
                                        <p:attrNameLst>
                                          <p:attrName>ppt_x</p:attrName>
                                        </p:attrNameLst>
                                      </p:cBhvr>
                                      <p:tavLst>
                                        <p:tav tm="0">
                                          <p:val>
                                            <p:strVal val="1+#ppt_w/2"/>
                                          </p:val>
                                        </p:tav>
                                        <p:tav tm="100000">
                                          <p:val>
                                            <p:strVal val="#ppt_x"/>
                                          </p:val>
                                        </p:tav>
                                      </p:tavLst>
                                    </p:anim>
                                    <p:anim calcmode="lin" valueType="num">
                                      <p:cBhvr additive="base">
                                        <p:cTn id="8" dur="500" fill="hold"/>
                                        <p:tgtEl>
                                          <p:spTgt spid="513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123"/>
                                        </p:tgtEl>
                                        <p:attrNameLst>
                                          <p:attrName>style.visibility</p:attrName>
                                        </p:attrNameLst>
                                      </p:cBhvr>
                                      <p:to>
                                        <p:strVal val="visible"/>
                                      </p:to>
                                    </p:set>
                                    <p:anim calcmode="lin" valueType="num">
                                      <p:cBhvr additive="base">
                                        <p:cTn id="11" dur="500" fill="hold"/>
                                        <p:tgtEl>
                                          <p:spTgt spid="5123"/>
                                        </p:tgtEl>
                                        <p:attrNameLst>
                                          <p:attrName>ppt_x</p:attrName>
                                        </p:attrNameLst>
                                      </p:cBhvr>
                                      <p:tavLst>
                                        <p:tav tm="0">
                                          <p:val>
                                            <p:strVal val="1+#ppt_w/2"/>
                                          </p:val>
                                        </p:tav>
                                        <p:tav tm="100000">
                                          <p:val>
                                            <p:strVal val="#ppt_x"/>
                                          </p:val>
                                        </p:tav>
                                      </p:tavLst>
                                    </p:anim>
                                    <p:anim calcmode="lin" valueType="num">
                                      <p:cBhvr additive="base">
                                        <p:cTn id="12" dur="500" fill="hold"/>
                                        <p:tgtEl>
                                          <p:spTgt spid="512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48" presetClass="entr" presetSubtype="0" accel="50000" fill="hold" grpId="0" nodeType="afterEffect">
                                  <p:stCondLst>
                                    <p:cond delay="0"/>
                                  </p:stCondLst>
                                  <p:childTnLst>
                                    <p:set>
                                      <p:cBhvr>
                                        <p:cTn id="15" dur="1" fill="hold">
                                          <p:stCondLst>
                                            <p:cond delay="0"/>
                                          </p:stCondLst>
                                        </p:cTn>
                                        <p:tgtEl>
                                          <p:spTgt spid="5127"/>
                                        </p:tgtEl>
                                        <p:attrNameLst>
                                          <p:attrName>style.visibility</p:attrName>
                                        </p:attrNameLst>
                                      </p:cBhvr>
                                      <p:to>
                                        <p:strVal val="visible"/>
                                      </p:to>
                                    </p:set>
                                    <p:anim calcmode="lin" valueType="num">
                                      <p:cBhvr>
                                        <p:cTn id="16" dur="1000" fill="hold"/>
                                        <p:tgtEl>
                                          <p:spTgt spid="5127"/>
                                        </p:tgtEl>
                                        <p:attrNameLst>
                                          <p:attrName>style.rotation</p:attrName>
                                        </p:attrNameLst>
                                      </p:cBhvr>
                                      <p:tavLst>
                                        <p:tav tm="0">
                                          <p:val>
                                            <p:fltVal val="90"/>
                                          </p:val>
                                        </p:tav>
                                        <p:tav tm="80000">
                                          <p:val>
                                            <p:fltVal val="90"/>
                                          </p:val>
                                        </p:tav>
                                        <p:tav tm="80000">
                                          <p:val>
                                            <p:fltVal val="90"/>
                                          </p:val>
                                        </p:tav>
                                        <p:tav tm="100000">
                                          <p:val>
                                            <p:fltVal val="0"/>
                                          </p:val>
                                        </p:tav>
                                      </p:tavLst>
                                    </p:anim>
                                    <p:anim calcmode="lin" valueType="num">
                                      <p:cBhvr>
                                        <p:cTn id="17" dur="1000" fill="hold"/>
                                        <p:tgtEl>
                                          <p:spTgt spid="5127"/>
                                        </p:tgtEl>
                                        <p:attrNameLst>
                                          <p:attrName>ppt_x</p:attrName>
                                        </p:attrNameLst>
                                      </p:cBhvr>
                                      <p:tavLst>
                                        <p:tav tm="0">
                                          <p:val>
                                            <p:fltVal val="-1"/>
                                          </p:val>
                                        </p:tav>
                                        <p:tav tm="50000">
                                          <p:val>
                                            <p:fltVal val="0.95"/>
                                          </p:val>
                                        </p:tav>
                                        <p:tav tm="100000">
                                          <p:val>
                                            <p:strVal val="#ppt_x"/>
                                          </p:val>
                                        </p:tav>
                                      </p:tavLst>
                                    </p:anim>
                                    <p:anim calcmode="lin" valueType="num">
                                      <p:cBhvr>
                                        <p:cTn id="18" dur="1000" fill="hold"/>
                                        <p:tgtEl>
                                          <p:spTgt spid="5127"/>
                                        </p:tgtEl>
                                        <p:attrNameLst>
                                          <p:attrName>ppt_y</p:attrName>
                                        </p:attrNameLst>
                                      </p:cBhvr>
                                      <p:tavLst>
                                        <p:tav tm="0">
                                          <p:val>
                                            <p:strVal val="#ppt_y"/>
                                          </p:val>
                                        </p:tav>
                                        <p:tav tm="100000">
                                          <p:val>
                                            <p:strVal val="#ppt_y"/>
                                          </p:val>
                                        </p:tav>
                                      </p:tavLst>
                                    </p:anim>
                                    <p:animEffect transition="in" filter="fade">
                                      <p:cBhvr>
                                        <p:cTn id="19" dur="1000"/>
                                        <p:tgtEl>
                                          <p:spTgt spid="5127"/>
                                        </p:tgtEl>
                                      </p:cBhvr>
                                    </p:animEffect>
                                  </p:childTnLst>
                                </p:cTn>
                              </p:par>
                            </p:childTnLst>
                          </p:cTn>
                        </p:par>
                        <p:par>
                          <p:cTn id="20" fill="hold">
                            <p:stCondLst>
                              <p:cond delay="1500"/>
                            </p:stCondLst>
                            <p:childTnLst>
                              <p:par>
                                <p:cTn id="21" presetID="20" presetClass="entr" presetSubtype="0" fill="hold" nodeType="afterEffect">
                                  <p:stCondLst>
                                    <p:cond delay="0"/>
                                  </p:stCondLst>
                                  <p:childTnLst>
                                    <p:set>
                                      <p:cBhvr>
                                        <p:cTn id="22" dur="1" fill="hold">
                                          <p:stCondLst>
                                            <p:cond delay="0"/>
                                          </p:stCondLst>
                                        </p:cTn>
                                        <p:tgtEl>
                                          <p:spTgt spid="1073743896"/>
                                        </p:tgtEl>
                                        <p:attrNameLst>
                                          <p:attrName>style.visibility</p:attrName>
                                        </p:attrNameLst>
                                      </p:cBhvr>
                                      <p:to>
                                        <p:strVal val="visible"/>
                                      </p:to>
                                    </p:set>
                                    <p:animEffect transition="in" filter="wedge">
                                      <p:cBhvr>
                                        <p:cTn id="23" dur="1000"/>
                                        <p:tgtEl>
                                          <p:spTgt spid="10737438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36" grpId="0"/>
      <p:bldP spid="5123" grpId="0" animBg="1"/>
      <p:bldP spid="512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54" name="TextBox 5" hidden="1"/>
          <p:cNvSpPr txBox="1"/>
          <p:nvPr/>
        </p:nvSpPr>
        <p:spPr>
          <a:xfrm>
            <a:off x="1939925" y="1954213"/>
            <a:ext cx="1943100" cy="369887"/>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6155" name="矩形 6" hidden="1"/>
          <p:cNvSpPr/>
          <p:nvPr/>
        </p:nvSpPr>
        <p:spPr>
          <a:xfrm>
            <a:off x="1939925" y="3025775"/>
            <a:ext cx="1471613" cy="646113"/>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6156" name="矩形 7" hidden="1"/>
          <p:cNvSpPr/>
          <p:nvPr/>
        </p:nvSpPr>
        <p:spPr>
          <a:xfrm>
            <a:off x="2011363" y="4240213"/>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6157" name="矩形 8" hidden="1"/>
          <p:cNvSpPr/>
          <p:nvPr/>
        </p:nvSpPr>
        <p:spPr>
          <a:xfrm>
            <a:off x="2011363" y="5526088"/>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6158" name="矩形 6"/>
          <p:cNvSpPr/>
          <p:nvPr/>
        </p:nvSpPr>
        <p:spPr>
          <a:xfrm>
            <a:off x="357188" y="285750"/>
            <a:ext cx="1605280" cy="521970"/>
          </a:xfrm>
          <a:prstGeom prst="rect">
            <a:avLst/>
          </a:prstGeom>
          <a:noFill/>
          <a:ln w="9525">
            <a:noFill/>
          </a:ln>
        </p:spPr>
        <p:txBody>
          <a:bodyPr wrap="none">
            <a:spAutoFit/>
          </a:bodyPr>
          <a:p>
            <a:r>
              <a:rPr lang="zh-CN" altLang="en-US" sz="2800" dirty="0">
                <a:latin typeface="微软雅黑" panose="020B0503020204020204" pitchFamily="34" charset="-122"/>
                <a:ea typeface="微软雅黑" panose="020B0503020204020204" pitchFamily="34" charset="-122"/>
              </a:rPr>
              <a:t>中期成果</a:t>
            </a:r>
            <a:endParaRPr lang="zh-CN" altLang="en-US" sz="2800" dirty="0">
              <a:latin typeface="微软雅黑" panose="020B0503020204020204" pitchFamily="34" charset="-122"/>
              <a:ea typeface="微软雅黑" panose="020B0503020204020204" pitchFamily="34" charset="-122"/>
            </a:endParaRPr>
          </a:p>
        </p:txBody>
      </p:sp>
      <p:pic>
        <p:nvPicPr>
          <p:cNvPr id="2" name="图片 1" descr="IMG_4706"/>
          <p:cNvPicPr>
            <a:picLocks noChangeAspect="1"/>
          </p:cNvPicPr>
          <p:nvPr/>
        </p:nvPicPr>
        <p:blipFill>
          <a:blip r:embed="rId1"/>
          <a:stretch>
            <a:fillRect/>
          </a:stretch>
        </p:blipFill>
        <p:spPr>
          <a:xfrm>
            <a:off x="660400" y="2295525"/>
            <a:ext cx="3773170" cy="3773170"/>
          </a:xfrm>
          <a:prstGeom prst="rect">
            <a:avLst/>
          </a:prstGeom>
        </p:spPr>
      </p:pic>
      <p:pic>
        <p:nvPicPr>
          <p:cNvPr id="3" name="图片 2" descr="IMG_4707"/>
          <p:cNvPicPr>
            <a:picLocks noChangeAspect="1"/>
          </p:cNvPicPr>
          <p:nvPr/>
        </p:nvPicPr>
        <p:blipFill>
          <a:blip r:embed="rId2"/>
          <a:stretch>
            <a:fillRect/>
          </a:stretch>
        </p:blipFill>
        <p:spPr>
          <a:xfrm>
            <a:off x="4779645" y="2295525"/>
            <a:ext cx="3766185" cy="3766185"/>
          </a:xfrm>
          <a:prstGeom prst="rect">
            <a:avLst/>
          </a:prstGeom>
        </p:spPr>
      </p:pic>
      <p:sp>
        <p:nvSpPr>
          <p:cNvPr id="4" name="文本框 3"/>
          <p:cNvSpPr txBox="1"/>
          <p:nvPr/>
        </p:nvSpPr>
        <p:spPr>
          <a:xfrm>
            <a:off x="2449195" y="1323975"/>
            <a:ext cx="4596765" cy="645160"/>
          </a:xfrm>
          <a:prstGeom prst="rect">
            <a:avLst/>
          </a:prstGeom>
          <a:noFill/>
        </p:spPr>
        <p:txBody>
          <a:bodyPr wrap="square" rtlCol="0">
            <a:spAutoFit/>
          </a:bodyPr>
          <a:p>
            <a:r>
              <a:rPr lang="zh-CN" altLang="en-US"/>
              <a:t>通过红外热释电传感器，判断是否有人进屋。</a:t>
            </a:r>
            <a:endParaRPr lang="zh-CN" altLang="en-US"/>
          </a:p>
          <a:p>
            <a:r>
              <a:rPr lang="zh-CN" altLang="en-US"/>
              <a:t>进而控制</a:t>
            </a:r>
            <a:r>
              <a:rPr lang="en-US" altLang="zh-CN"/>
              <a:t>LED</a:t>
            </a:r>
            <a:r>
              <a:rPr lang="zh-CN" altLang="en-US"/>
              <a:t>灯的开和关。</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54" name="TextBox 5" hidden="1"/>
          <p:cNvSpPr txBox="1"/>
          <p:nvPr/>
        </p:nvSpPr>
        <p:spPr>
          <a:xfrm>
            <a:off x="1939925" y="1954213"/>
            <a:ext cx="1943100" cy="369887"/>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6155" name="矩形 6" hidden="1"/>
          <p:cNvSpPr/>
          <p:nvPr/>
        </p:nvSpPr>
        <p:spPr>
          <a:xfrm>
            <a:off x="1939925" y="3025775"/>
            <a:ext cx="1471613" cy="646113"/>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6156" name="矩形 7" hidden="1"/>
          <p:cNvSpPr/>
          <p:nvPr/>
        </p:nvSpPr>
        <p:spPr>
          <a:xfrm>
            <a:off x="2011363" y="4240213"/>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6157" name="矩形 8" hidden="1"/>
          <p:cNvSpPr/>
          <p:nvPr/>
        </p:nvSpPr>
        <p:spPr>
          <a:xfrm>
            <a:off x="2011363" y="5526088"/>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6158" name="矩形 6"/>
          <p:cNvSpPr/>
          <p:nvPr/>
        </p:nvSpPr>
        <p:spPr>
          <a:xfrm>
            <a:off x="357188" y="285750"/>
            <a:ext cx="1605280" cy="521970"/>
          </a:xfrm>
          <a:prstGeom prst="rect">
            <a:avLst/>
          </a:prstGeom>
          <a:noFill/>
          <a:ln w="9525">
            <a:noFill/>
          </a:ln>
        </p:spPr>
        <p:txBody>
          <a:bodyPr wrap="none">
            <a:spAutoFit/>
          </a:bodyPr>
          <a:p>
            <a:r>
              <a:rPr lang="zh-CN" altLang="en-US" sz="2800" dirty="0">
                <a:latin typeface="微软雅黑" panose="020B0503020204020204" pitchFamily="34" charset="-122"/>
                <a:ea typeface="微软雅黑" panose="020B0503020204020204" pitchFamily="34" charset="-122"/>
              </a:rPr>
              <a:t>中期成果</a:t>
            </a:r>
            <a:endParaRPr lang="zh-CN" altLang="en-US" sz="2800" dirty="0">
              <a:latin typeface="微软雅黑" panose="020B0503020204020204" pitchFamily="34" charset="-122"/>
              <a:ea typeface="微软雅黑" panose="020B0503020204020204" pitchFamily="34" charset="-122"/>
            </a:endParaRPr>
          </a:p>
        </p:txBody>
      </p:sp>
      <p:sp>
        <p:nvSpPr>
          <p:cNvPr id="4" name="文本框 3"/>
          <p:cNvSpPr txBox="1"/>
          <p:nvPr/>
        </p:nvSpPr>
        <p:spPr>
          <a:xfrm>
            <a:off x="2163445" y="986155"/>
            <a:ext cx="5211445" cy="368300"/>
          </a:xfrm>
          <a:prstGeom prst="rect">
            <a:avLst/>
          </a:prstGeom>
          <a:noFill/>
        </p:spPr>
        <p:txBody>
          <a:bodyPr wrap="square" rtlCol="0">
            <a:spAutoFit/>
          </a:bodyPr>
          <a:p>
            <a:r>
              <a:rPr lang="zh-CN" altLang="en-US"/>
              <a:t>利用</a:t>
            </a:r>
            <a:r>
              <a:rPr lang="en-US" altLang="zh-CN"/>
              <a:t>ZigBee</a:t>
            </a:r>
            <a:r>
              <a:rPr lang="zh-CN" altLang="en-US"/>
              <a:t>，实现两个设备之间数据的无线传输</a:t>
            </a:r>
            <a:endParaRPr lang="zh-CN" altLang="en-US"/>
          </a:p>
        </p:txBody>
      </p:sp>
      <p:pic>
        <p:nvPicPr>
          <p:cNvPr id="5" name="图片 4" descr="IMG_4710"/>
          <p:cNvPicPr>
            <a:picLocks noChangeAspect="1"/>
          </p:cNvPicPr>
          <p:nvPr/>
        </p:nvPicPr>
        <p:blipFill>
          <a:blip r:embed="rId1"/>
          <a:stretch>
            <a:fillRect/>
          </a:stretch>
        </p:blipFill>
        <p:spPr>
          <a:xfrm>
            <a:off x="434975" y="1743710"/>
            <a:ext cx="3612515" cy="3612515"/>
          </a:xfrm>
          <a:prstGeom prst="rect">
            <a:avLst/>
          </a:prstGeom>
        </p:spPr>
      </p:pic>
      <p:pic>
        <p:nvPicPr>
          <p:cNvPr id="2" name="图片 13" descr="IMG_4337"/>
          <p:cNvPicPr>
            <a:picLocks noChangeAspect="1"/>
          </p:cNvPicPr>
          <p:nvPr/>
        </p:nvPicPr>
        <p:blipFill>
          <a:blip r:embed="rId2"/>
          <a:stretch>
            <a:fillRect/>
          </a:stretch>
        </p:blipFill>
        <p:spPr>
          <a:xfrm>
            <a:off x="5062220" y="1623060"/>
            <a:ext cx="3798570" cy="5067300"/>
          </a:xfrm>
          <a:prstGeom prst="rect">
            <a:avLst/>
          </a:prstGeom>
          <a:noFill/>
          <a:ln w="9525">
            <a:noFill/>
          </a:ln>
        </p:spPr>
      </p:pic>
      <p:sp>
        <p:nvSpPr>
          <p:cNvPr id="6" name="文本框 5"/>
          <p:cNvSpPr txBox="1"/>
          <p:nvPr/>
        </p:nvSpPr>
        <p:spPr>
          <a:xfrm>
            <a:off x="5312410" y="6146800"/>
            <a:ext cx="657225" cy="368300"/>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p>
            <a:r>
              <a:rPr lang="zh-CN" altLang="en-US"/>
              <a:t>终端</a:t>
            </a:r>
            <a:endParaRPr lang="zh-CN" altLang="en-US"/>
          </a:p>
        </p:txBody>
      </p:sp>
      <p:sp>
        <p:nvSpPr>
          <p:cNvPr id="7" name="文本框 6"/>
          <p:cNvSpPr txBox="1"/>
          <p:nvPr/>
        </p:nvSpPr>
        <p:spPr>
          <a:xfrm>
            <a:off x="7898765" y="1743710"/>
            <a:ext cx="875665" cy="368300"/>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p>
            <a:r>
              <a:rPr lang="zh-CN" altLang="en-US"/>
              <a:t>协调器</a:t>
            </a:r>
            <a:endParaRPr lang="zh-CN" altLang="en-US"/>
          </a:p>
        </p:txBody>
      </p:sp>
      <p:cxnSp>
        <p:nvCxnSpPr>
          <p:cNvPr id="8" name="直接箭头连接符 7"/>
          <p:cNvCxnSpPr>
            <a:stCxn id="7" idx="1"/>
          </p:cNvCxnSpPr>
          <p:nvPr/>
        </p:nvCxnSpPr>
        <p:spPr>
          <a:xfrm flipH="1">
            <a:off x="7164705" y="1927860"/>
            <a:ext cx="734060" cy="349250"/>
          </a:xfrm>
          <a:prstGeom prst="straightConnector1">
            <a:avLst/>
          </a:prstGeom>
          <a:ln>
            <a:tailEnd type="arrow" w="med" len="med"/>
          </a:ln>
        </p:spPr>
        <p:style>
          <a:lnRef idx="2">
            <a:schemeClr val="dk1"/>
          </a:lnRef>
          <a:fillRef idx="0">
            <a:schemeClr val="dk1"/>
          </a:fillRef>
          <a:effectRef idx="1">
            <a:schemeClr val="dk1"/>
          </a:effectRef>
          <a:fontRef idx="minor">
            <a:schemeClr val="tx1"/>
          </a:fontRef>
        </p:style>
      </p:cxnSp>
      <p:cxnSp>
        <p:nvCxnSpPr>
          <p:cNvPr id="9" name="直接箭头连接符 8"/>
          <p:cNvCxnSpPr>
            <a:stCxn id="6" idx="3"/>
          </p:cNvCxnSpPr>
          <p:nvPr/>
        </p:nvCxnSpPr>
        <p:spPr>
          <a:xfrm flipV="1">
            <a:off x="5969635" y="5949315"/>
            <a:ext cx="546735" cy="381635"/>
          </a:xfrm>
          <a:prstGeom prst="straightConnector1">
            <a:avLst/>
          </a:prstGeom>
          <a:ln>
            <a:tailEnd type="arrow" w="med" len="med"/>
          </a:ln>
        </p:spPr>
        <p:style>
          <a:lnRef idx="2">
            <a:schemeClr val="accent6"/>
          </a:lnRef>
          <a:fillRef idx="0">
            <a:schemeClr val="accent6"/>
          </a:fillRef>
          <a:effectRef idx="1">
            <a:schemeClr val="accent6"/>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TextBox 5" hidden="1"/>
          <p:cNvSpPr txBox="1"/>
          <p:nvPr/>
        </p:nvSpPr>
        <p:spPr>
          <a:xfrm>
            <a:off x="1939925" y="1954213"/>
            <a:ext cx="1943100" cy="369887"/>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7171" name="矩形 6" hidden="1"/>
          <p:cNvSpPr/>
          <p:nvPr/>
        </p:nvSpPr>
        <p:spPr>
          <a:xfrm>
            <a:off x="1939925" y="3025775"/>
            <a:ext cx="1471613" cy="646113"/>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7172" name="矩形 7" hidden="1"/>
          <p:cNvSpPr/>
          <p:nvPr/>
        </p:nvSpPr>
        <p:spPr>
          <a:xfrm>
            <a:off x="2011363" y="4240213"/>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7173" name="矩形 8" hidden="1"/>
          <p:cNvSpPr/>
          <p:nvPr/>
        </p:nvSpPr>
        <p:spPr>
          <a:xfrm>
            <a:off x="2011363" y="5526088"/>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7174" name="矩形 6"/>
          <p:cNvSpPr/>
          <p:nvPr/>
        </p:nvSpPr>
        <p:spPr>
          <a:xfrm>
            <a:off x="357188" y="285750"/>
            <a:ext cx="1605280" cy="521970"/>
          </a:xfrm>
          <a:prstGeom prst="rect">
            <a:avLst/>
          </a:prstGeom>
          <a:noFill/>
          <a:ln w="9525">
            <a:noFill/>
          </a:ln>
        </p:spPr>
        <p:txBody>
          <a:bodyPr wrap="none">
            <a:spAutoFit/>
          </a:bodyPr>
          <a:p>
            <a:r>
              <a:rPr lang="zh-CN" altLang="en-US" sz="2800" dirty="0">
                <a:latin typeface="微软雅黑" panose="020B0503020204020204" pitchFamily="34" charset="-122"/>
                <a:ea typeface="微软雅黑" panose="020B0503020204020204" pitchFamily="34" charset="-122"/>
              </a:rPr>
              <a:t>中期成果</a:t>
            </a:r>
            <a:endParaRPr lang="zh-CN" altLang="en-US" sz="2800" dirty="0">
              <a:latin typeface="微软雅黑" panose="020B0503020204020204" pitchFamily="34" charset="-122"/>
              <a:ea typeface="微软雅黑" panose="020B0503020204020204" pitchFamily="34" charset="-122"/>
            </a:endParaRPr>
          </a:p>
        </p:txBody>
      </p:sp>
      <p:pic>
        <p:nvPicPr>
          <p:cNvPr id="10" name="图片 9" descr="IMG_4703"/>
          <p:cNvPicPr>
            <a:picLocks noChangeAspect="1"/>
          </p:cNvPicPr>
          <p:nvPr/>
        </p:nvPicPr>
        <p:blipFill>
          <a:blip r:embed="rId1"/>
          <a:stretch>
            <a:fillRect/>
          </a:stretch>
        </p:blipFill>
        <p:spPr>
          <a:xfrm>
            <a:off x="357505" y="1203960"/>
            <a:ext cx="3333750" cy="3333750"/>
          </a:xfrm>
          <a:prstGeom prst="rect">
            <a:avLst/>
          </a:prstGeom>
        </p:spPr>
      </p:pic>
      <p:pic>
        <p:nvPicPr>
          <p:cNvPr id="13" name="图片 12" descr="IMG_4704"/>
          <p:cNvPicPr>
            <a:picLocks noChangeAspect="1"/>
          </p:cNvPicPr>
          <p:nvPr/>
        </p:nvPicPr>
        <p:blipFill>
          <a:blip r:embed="rId2"/>
          <a:srcRect l="3786" r="15189"/>
          <a:stretch>
            <a:fillRect/>
          </a:stretch>
        </p:blipFill>
        <p:spPr>
          <a:xfrm rot="5400000">
            <a:off x="2695734" y="2073275"/>
            <a:ext cx="3958431" cy="3663950"/>
          </a:xfrm>
          <a:prstGeom prst="rect">
            <a:avLst/>
          </a:prstGeom>
        </p:spPr>
      </p:pic>
      <p:pic>
        <p:nvPicPr>
          <p:cNvPr id="14" name="图片 13" descr="IMG_4705"/>
          <p:cNvPicPr>
            <a:picLocks noChangeAspect="1"/>
          </p:cNvPicPr>
          <p:nvPr/>
        </p:nvPicPr>
        <p:blipFill>
          <a:blip r:embed="rId3"/>
          <a:stretch>
            <a:fillRect/>
          </a:stretch>
        </p:blipFill>
        <p:spPr>
          <a:xfrm>
            <a:off x="5483225" y="1069340"/>
            <a:ext cx="3468370" cy="3468370"/>
          </a:xfrm>
          <a:prstGeom prst="rect">
            <a:avLst/>
          </a:prstGeom>
        </p:spPr>
      </p:pic>
      <p:sp>
        <p:nvSpPr>
          <p:cNvPr id="15" name="文本框 14"/>
          <p:cNvSpPr txBox="1"/>
          <p:nvPr/>
        </p:nvSpPr>
        <p:spPr>
          <a:xfrm>
            <a:off x="107950" y="4726940"/>
            <a:ext cx="2917825" cy="368300"/>
          </a:xfrm>
          <a:prstGeom prst="rect">
            <a:avLst/>
          </a:prstGeom>
          <a:noFill/>
        </p:spPr>
        <p:txBody>
          <a:bodyPr wrap="square" rtlCol="0">
            <a:spAutoFit/>
          </a:bodyPr>
          <a:p>
            <a:r>
              <a:rPr lang="zh-CN" altLang="en-US"/>
              <a:t>气体传感器数据无线传输</a:t>
            </a:r>
            <a:endParaRPr lang="zh-CN" altLang="en-US"/>
          </a:p>
        </p:txBody>
      </p:sp>
      <p:sp>
        <p:nvSpPr>
          <p:cNvPr id="16" name="文本框 15"/>
          <p:cNvSpPr txBox="1"/>
          <p:nvPr/>
        </p:nvSpPr>
        <p:spPr>
          <a:xfrm>
            <a:off x="3173095" y="6043295"/>
            <a:ext cx="2911475" cy="368300"/>
          </a:xfrm>
          <a:prstGeom prst="rect">
            <a:avLst/>
          </a:prstGeom>
          <a:noFill/>
        </p:spPr>
        <p:txBody>
          <a:bodyPr wrap="square" rtlCol="0">
            <a:spAutoFit/>
          </a:bodyPr>
          <a:p>
            <a:r>
              <a:rPr lang="zh-CN" altLang="en-US"/>
              <a:t>光照传感器数据无线传输</a:t>
            </a:r>
            <a:endParaRPr lang="zh-CN" altLang="en-US"/>
          </a:p>
        </p:txBody>
      </p:sp>
      <p:sp>
        <p:nvSpPr>
          <p:cNvPr id="32" name="文本框 31"/>
          <p:cNvSpPr txBox="1"/>
          <p:nvPr/>
        </p:nvSpPr>
        <p:spPr>
          <a:xfrm>
            <a:off x="6836410" y="4726940"/>
            <a:ext cx="2115185" cy="368300"/>
          </a:xfrm>
          <a:prstGeom prst="rect">
            <a:avLst/>
          </a:prstGeom>
          <a:noFill/>
        </p:spPr>
        <p:txBody>
          <a:bodyPr wrap="square" rtlCol="0">
            <a:spAutoFit/>
          </a:bodyPr>
          <a:p>
            <a:r>
              <a:rPr lang="zh-CN" altLang="en-US"/>
              <a:t>无线控制</a:t>
            </a:r>
            <a:r>
              <a:rPr lang="en-US" altLang="zh-CN"/>
              <a:t>LED</a:t>
            </a:r>
            <a:r>
              <a:rPr lang="zh-CN" altLang="en-US"/>
              <a:t>灯</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1000" fill="hold"/>
                                        <p:tgtEl>
                                          <p:spTgt spid="15"/>
                                        </p:tgtEl>
                                        <p:attrNameLst>
                                          <p:attrName>ppt_x</p:attrName>
                                        </p:attrNameLst>
                                      </p:cBhvr>
                                      <p:tavLst>
                                        <p:tav tm="0">
                                          <p:val>
                                            <p:strVal val="#ppt_x"/>
                                          </p:val>
                                        </p:tav>
                                        <p:tav tm="100000">
                                          <p:val>
                                            <p:strVal val="#ppt_x"/>
                                          </p:val>
                                        </p:tav>
                                      </p:tavLst>
                                    </p:anim>
                                    <p:anim calcmode="lin" valueType="num">
                                      <p:cBhvr additive="base">
                                        <p:cTn id="12"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1000" fill="hold"/>
                                        <p:tgtEl>
                                          <p:spTgt spid="13"/>
                                        </p:tgtEl>
                                        <p:attrNameLst>
                                          <p:attrName>ppt_x</p:attrName>
                                        </p:attrNameLst>
                                      </p:cBhvr>
                                      <p:tavLst>
                                        <p:tav tm="0">
                                          <p:val>
                                            <p:strVal val="#ppt_x"/>
                                          </p:val>
                                        </p:tav>
                                        <p:tav tm="100000">
                                          <p:val>
                                            <p:strVal val="#ppt_x"/>
                                          </p:val>
                                        </p:tav>
                                      </p:tavLst>
                                    </p:anim>
                                    <p:anim calcmode="lin" valueType="num">
                                      <p:cBhvr additive="base">
                                        <p:cTn id="18" dur="1000" fill="hold"/>
                                        <p:tgtEl>
                                          <p:spTgt spid="13"/>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1000" fill="hold"/>
                                        <p:tgtEl>
                                          <p:spTgt spid="16"/>
                                        </p:tgtEl>
                                        <p:attrNameLst>
                                          <p:attrName>ppt_x</p:attrName>
                                        </p:attrNameLst>
                                      </p:cBhvr>
                                      <p:tavLst>
                                        <p:tav tm="0">
                                          <p:val>
                                            <p:strVal val="#ppt_x"/>
                                          </p:val>
                                        </p:tav>
                                        <p:tav tm="100000">
                                          <p:val>
                                            <p:strVal val="#ppt_x"/>
                                          </p:val>
                                        </p:tav>
                                      </p:tavLst>
                                    </p:anim>
                                    <p:anim calcmode="lin" valueType="num">
                                      <p:cBhvr additive="base">
                                        <p:cTn id="22"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1000" fill="hold"/>
                                        <p:tgtEl>
                                          <p:spTgt spid="14"/>
                                        </p:tgtEl>
                                        <p:attrNameLst>
                                          <p:attrName>ppt_x</p:attrName>
                                        </p:attrNameLst>
                                      </p:cBhvr>
                                      <p:tavLst>
                                        <p:tav tm="0">
                                          <p:val>
                                            <p:strVal val="#ppt_x"/>
                                          </p:val>
                                        </p:tav>
                                        <p:tav tm="100000">
                                          <p:val>
                                            <p:strVal val="#ppt_x"/>
                                          </p:val>
                                        </p:tav>
                                      </p:tavLst>
                                    </p:anim>
                                    <p:anim calcmode="lin" valueType="num">
                                      <p:cBhvr additive="base">
                                        <p:cTn id="28" dur="1000" fill="hold"/>
                                        <p:tgtEl>
                                          <p:spTgt spid="1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1000" fill="hold"/>
                                        <p:tgtEl>
                                          <p:spTgt spid="32"/>
                                        </p:tgtEl>
                                        <p:attrNameLst>
                                          <p:attrName>ppt_x</p:attrName>
                                        </p:attrNameLst>
                                      </p:cBhvr>
                                      <p:tavLst>
                                        <p:tav tm="0">
                                          <p:val>
                                            <p:strVal val="#ppt_x"/>
                                          </p:val>
                                        </p:tav>
                                        <p:tav tm="100000">
                                          <p:val>
                                            <p:strVal val="#ppt_x"/>
                                          </p:val>
                                        </p:tav>
                                      </p:tavLst>
                                    </p:anim>
                                    <p:anim calcmode="lin" valueType="num">
                                      <p:cBhvr additive="base">
                                        <p:cTn id="32" dur="10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3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9" name="TextBox 5" hidden="1"/>
          <p:cNvSpPr txBox="1"/>
          <p:nvPr/>
        </p:nvSpPr>
        <p:spPr>
          <a:xfrm>
            <a:off x="1939925" y="1954213"/>
            <a:ext cx="1943100" cy="369887"/>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8200" name="矩形 6" hidden="1"/>
          <p:cNvSpPr/>
          <p:nvPr/>
        </p:nvSpPr>
        <p:spPr>
          <a:xfrm>
            <a:off x="1939925" y="3025775"/>
            <a:ext cx="1471613" cy="646113"/>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8201" name="矩形 7" hidden="1"/>
          <p:cNvSpPr/>
          <p:nvPr/>
        </p:nvSpPr>
        <p:spPr>
          <a:xfrm>
            <a:off x="2011363" y="4240213"/>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8202" name="矩形 8" hidden="1"/>
          <p:cNvSpPr/>
          <p:nvPr/>
        </p:nvSpPr>
        <p:spPr>
          <a:xfrm>
            <a:off x="2011363" y="5526088"/>
            <a:ext cx="1471612" cy="646112"/>
          </a:xfrm>
          <a:prstGeom prst="rect">
            <a:avLst/>
          </a:prstGeom>
          <a:noFill/>
          <a:ln w="9525">
            <a:noFill/>
          </a:ln>
        </p:spPr>
        <p:txBody>
          <a:bodyPr>
            <a:spAutoFit/>
          </a:bodyPr>
          <a:p>
            <a:r>
              <a:rPr lang="zh-CN" altLang="en-US" dirty="0">
                <a:latin typeface="微软雅黑" panose="020B0503020204020204" pitchFamily="34" charset="-122"/>
                <a:ea typeface="微软雅黑" panose="020B0503020204020204" pitchFamily="34" charset="-122"/>
              </a:rPr>
              <a:t>点击添加文本</a:t>
            </a:r>
            <a:endParaRPr lang="zh-CN" altLang="en-US" dirty="0">
              <a:latin typeface="微软雅黑" panose="020B0503020204020204" pitchFamily="34" charset="-122"/>
              <a:ea typeface="微软雅黑" panose="020B0503020204020204" pitchFamily="34" charset="-122"/>
            </a:endParaRPr>
          </a:p>
        </p:txBody>
      </p:sp>
      <p:sp>
        <p:nvSpPr>
          <p:cNvPr id="8203" name="矩形 6"/>
          <p:cNvSpPr/>
          <p:nvPr/>
        </p:nvSpPr>
        <p:spPr>
          <a:xfrm>
            <a:off x="357188" y="285750"/>
            <a:ext cx="1605280" cy="521970"/>
          </a:xfrm>
          <a:prstGeom prst="rect">
            <a:avLst/>
          </a:prstGeom>
          <a:noFill/>
          <a:ln w="9525">
            <a:noFill/>
          </a:ln>
        </p:spPr>
        <p:txBody>
          <a:bodyPr wrap="none">
            <a:spAutoFit/>
          </a:bodyPr>
          <a:p>
            <a:r>
              <a:rPr lang="zh-CN" altLang="en-US" sz="2800" dirty="0">
                <a:latin typeface="微软雅黑" panose="020B0503020204020204" pitchFamily="34" charset="-122"/>
                <a:ea typeface="微软雅黑" panose="020B0503020204020204" pitchFamily="34" charset="-122"/>
              </a:rPr>
              <a:t>中期成果</a:t>
            </a:r>
            <a:endParaRPr lang="zh-CN" altLang="en-US" sz="28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1538605" y="978535"/>
            <a:ext cx="6066155" cy="4709795"/>
          </a:xfrm>
          <a:prstGeom prst="rect">
            <a:avLst/>
          </a:prstGeom>
        </p:spPr>
      </p:pic>
      <p:sp>
        <p:nvSpPr>
          <p:cNvPr id="3" name="文本框 2"/>
          <p:cNvSpPr txBox="1"/>
          <p:nvPr/>
        </p:nvSpPr>
        <p:spPr>
          <a:xfrm>
            <a:off x="3094355" y="5974080"/>
            <a:ext cx="2954655" cy="368300"/>
          </a:xfrm>
          <a:prstGeom prst="rect">
            <a:avLst/>
          </a:prstGeom>
          <a:noFill/>
        </p:spPr>
        <p:txBody>
          <a:bodyPr wrap="square" rtlCol="0">
            <a:spAutoFit/>
          </a:bodyPr>
          <a:p>
            <a:r>
              <a:rPr lang="en-US" altLang="zh-CN"/>
              <a:t>Java</a:t>
            </a:r>
            <a:r>
              <a:rPr lang="zh-CN" altLang="en-US"/>
              <a:t>语言下的串口通信程序</a:t>
            </a:r>
            <a:endParaRPr lang="zh-CN" altLang="en-US"/>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803</Words>
  <Application>WPS 演示</Application>
  <PresentationFormat>全屏显示(4:3)</PresentationFormat>
  <Paragraphs>182</Paragraphs>
  <Slides>11</Slides>
  <Notes>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11</vt:i4>
      </vt:variant>
    </vt:vector>
  </HeadingPairs>
  <TitlesOfParts>
    <vt:vector size="22" baseType="lpstr">
      <vt:lpstr>Arial</vt:lpstr>
      <vt:lpstr>宋体</vt:lpstr>
      <vt:lpstr>Wingdings</vt:lpstr>
      <vt:lpstr>Calibri</vt:lpstr>
      <vt:lpstr>黑体</vt:lpstr>
      <vt:lpstr>方正隶变_GBK</vt:lpstr>
      <vt:lpstr>微软雅黑</vt:lpstr>
      <vt:lpstr>Arial Unicode MS</vt:lpstr>
      <vt:lpstr>楷体</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bj</dc:creator>
  <cp:lastModifiedBy>L</cp:lastModifiedBy>
  <cp:revision>296</cp:revision>
  <dcterms:created xsi:type="dcterms:W3CDTF">2013-10-30T09:04:00Z</dcterms:created>
  <dcterms:modified xsi:type="dcterms:W3CDTF">2017-12-08T07:48:37Z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